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67" r:id="rId3"/>
    <p:sldId id="268" r:id="rId4"/>
    <p:sldId id="270" r:id="rId5"/>
    <p:sldId id="269" r:id="rId6"/>
    <p:sldId id="272" r:id="rId7"/>
    <p:sldId id="271" r:id="rId8"/>
    <p:sldId id="299" r:id="rId9"/>
    <p:sldId id="297" r:id="rId10"/>
    <p:sldId id="275" r:id="rId11"/>
    <p:sldId id="279" r:id="rId12"/>
    <p:sldId id="278" r:id="rId13"/>
    <p:sldId id="281" r:id="rId14"/>
    <p:sldId id="306" r:id="rId15"/>
    <p:sldId id="302" r:id="rId16"/>
    <p:sldId id="282" r:id="rId17"/>
    <p:sldId id="284" r:id="rId18"/>
    <p:sldId id="285" r:id="rId19"/>
    <p:sldId id="287" r:id="rId20"/>
    <p:sldId id="291" r:id="rId21"/>
    <p:sldId id="288" r:id="rId22"/>
    <p:sldId id="312" r:id="rId23"/>
    <p:sldId id="316" r:id="rId24"/>
    <p:sldId id="314" r:id="rId25"/>
    <p:sldId id="315" r:id="rId26"/>
    <p:sldId id="292" r:id="rId27"/>
    <p:sldId id="307" r:id="rId28"/>
    <p:sldId id="308" r:id="rId29"/>
    <p:sldId id="286" r:id="rId30"/>
  </p:sldIdLst>
  <p:sldSz cx="9144000" cy="6858000" type="screen4x3"/>
  <p:notesSz cx="6797675" cy="987425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453B6FB-C184-49E7-8538-A56FD1945D68}">
          <p14:sldIdLst>
            <p14:sldId id="256"/>
            <p14:sldId id="267"/>
            <p14:sldId id="268"/>
            <p14:sldId id="270"/>
            <p14:sldId id="269"/>
            <p14:sldId id="272"/>
            <p14:sldId id="271"/>
            <p14:sldId id="299"/>
            <p14:sldId id="297"/>
            <p14:sldId id="275"/>
            <p14:sldId id="279"/>
            <p14:sldId id="278"/>
            <p14:sldId id="281"/>
            <p14:sldId id="306"/>
            <p14:sldId id="302"/>
            <p14:sldId id="282"/>
            <p14:sldId id="284"/>
            <p14:sldId id="285"/>
            <p14:sldId id="287"/>
            <p14:sldId id="291"/>
            <p14:sldId id="288"/>
            <p14:sldId id="312"/>
            <p14:sldId id="316"/>
            <p14:sldId id="314"/>
            <p14:sldId id="315"/>
            <p14:sldId id="292"/>
            <p14:sldId id="307"/>
            <p14:sldId id="308"/>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Golojuh Modrić" initials="KGM" lastIdx="3" clrIdx="0"/>
  <p:cmAuthor id="7" name="Maja Šlogar" initials="MŠ" lastIdx="1" clrIdx="7"/>
  <p:cmAuthor id="1" name="Andrea Prelas" initials="AP" lastIdx="2" clrIdx="1"/>
  <p:cmAuthor id="8" name="Sanja Mesarov" initials="SM" lastIdx="1" clrIdx="8"/>
  <p:cmAuthor id="2" name="Hrvoje Konopa" initials="HK" lastIdx="24" clrIdx="2"/>
  <p:cmAuthor id="3" name="Tina Novak" initials="TN" lastIdx="16" clrIdx="3"/>
  <p:cmAuthor id="4" name="Ivan Ermenc" initials="IE" lastIdx="4" clrIdx="4"/>
  <p:cmAuthor id="5" name="Alenka Mitrović" initials="AM" lastIdx="13" clrIdx="5"/>
  <p:cmAuthor id="6" name="Maja Šarić" initials="MŠ"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7"/>
    <a:srgbClr val="E88E31"/>
    <a:srgbClr val="149A4B"/>
    <a:srgbClr val="A41568"/>
    <a:srgbClr val="2797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767" autoAdjust="0"/>
  </p:normalViewPr>
  <p:slideViewPr>
    <p:cSldViewPr snapToGrid="0" snapToObjects="1">
      <p:cViewPr varScale="1">
        <p:scale>
          <a:sx n="114" d="100"/>
          <a:sy n="114"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1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17780-9EC1-44D9-8CA1-52D44B66810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hr-HR"/>
        </a:p>
      </dgm:t>
    </dgm:pt>
    <dgm:pt modelId="{7133F60D-6F2C-4659-896B-D73E9837C729}">
      <dgm:prSet phldrT="[Text]" custT="1"/>
      <dgm:spPr>
        <a:xfrm>
          <a:off x="0" y="0"/>
          <a:ext cx="2324243" cy="51785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hr-HR" sz="1400" dirty="0">
              <a:solidFill>
                <a:sysClr val="window" lastClr="FFFFFF"/>
              </a:solidFill>
              <a:latin typeface="Calibri"/>
              <a:ea typeface="+mn-ea"/>
              <a:cs typeface="+mn-cs"/>
            </a:rPr>
            <a:t>IZMJENE NA TEMELJU ZAHTJEVA UGOVORNE STRANE</a:t>
          </a:r>
        </a:p>
      </dgm:t>
    </dgm:pt>
    <dgm:pt modelId="{3CBD2B02-5C4A-4A72-B57D-DF491AE9C9E6}" type="parTrans" cxnId="{A04A4921-F86A-424F-B1EF-306E720D69FE}">
      <dgm:prSet/>
      <dgm:spPr/>
      <dgm:t>
        <a:bodyPr/>
        <a:lstStyle/>
        <a:p>
          <a:endParaRPr lang="hr-HR"/>
        </a:p>
      </dgm:t>
    </dgm:pt>
    <dgm:pt modelId="{B63B6F62-F63B-47F4-AC7F-7FA36B889F6E}" type="sibTrans" cxnId="{A04A4921-F86A-424F-B1EF-306E720D69FE}">
      <dgm:prSet/>
      <dgm:spPr/>
      <dgm:t>
        <a:bodyPr/>
        <a:lstStyle/>
        <a:p>
          <a:endParaRPr lang="hr-HR"/>
        </a:p>
      </dgm:t>
    </dgm:pt>
    <dgm:pt modelId="{1AC5C8A9-DC7D-4315-B90D-35233EF1E4E9}">
      <dgm:prSet phldrT="[Text]" custT="1"/>
      <dgm:spPr>
        <a:xfrm>
          <a:off x="463951" y="604187"/>
          <a:ext cx="5064169" cy="199181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spcAft>
              <a:spcPts val="0"/>
            </a:spcAft>
          </a:pPr>
          <a:endParaRPr lang="hr-HR" sz="1200" b="1" dirty="0">
            <a:solidFill>
              <a:sysClr val="windowText" lastClr="000000">
                <a:hueOff val="0"/>
                <a:satOff val="0"/>
                <a:lumOff val="0"/>
                <a:alphaOff val="0"/>
              </a:sysClr>
            </a:solidFill>
            <a:latin typeface="Calibri"/>
            <a:ea typeface="+mn-ea"/>
            <a:cs typeface="+mn-cs"/>
          </a:endParaRPr>
        </a:p>
        <a:p>
          <a:pPr algn="ctr">
            <a:spcAft>
              <a:spcPts val="0"/>
            </a:spcAft>
          </a:pPr>
          <a:r>
            <a:rPr lang="hr-HR" sz="1300" b="1" dirty="0">
              <a:solidFill>
                <a:sysClr val="windowText" lastClr="000000">
                  <a:hueOff val="0"/>
                  <a:satOff val="0"/>
                  <a:lumOff val="0"/>
                  <a:alphaOff val="0"/>
                </a:sysClr>
              </a:solidFill>
              <a:latin typeface="Calibri"/>
              <a:ea typeface="+mn-ea"/>
              <a:cs typeface="+mn-cs"/>
            </a:rPr>
            <a:t>IZMJENE KOJE ZAHTJEVAJU DODATAK UGOVORU (čl. 21 Općih uvjeta)</a:t>
          </a:r>
        </a:p>
        <a:p>
          <a:pPr algn="ctr">
            <a:spcAft>
              <a:spcPts val="0"/>
            </a:spcAft>
          </a:pPr>
          <a:endParaRPr lang="hr-HR" sz="1200" b="1" dirty="0">
            <a:solidFill>
              <a:sysClr val="windowText" lastClr="000000">
                <a:hueOff val="0"/>
                <a:satOff val="0"/>
                <a:lumOff val="0"/>
                <a:alphaOff val="0"/>
              </a:sysClr>
            </a:solidFill>
            <a:latin typeface="Calibri"/>
            <a:ea typeface="+mn-ea"/>
            <a:cs typeface="+mn-cs"/>
          </a:endParaRPr>
        </a:p>
        <a:p>
          <a:pPr algn="just">
            <a:spcAft>
              <a:spcPts val="0"/>
            </a:spcAft>
          </a:pPr>
          <a:r>
            <a:rPr lang="hr-HR" sz="1300" dirty="0">
              <a:solidFill>
                <a:sysClr val="windowText" lastClr="000000">
                  <a:hueOff val="0"/>
                  <a:satOff val="0"/>
                  <a:lumOff val="0"/>
                  <a:alphaOff val="0"/>
                </a:sysClr>
              </a:solidFill>
              <a:latin typeface="+mj-lt"/>
              <a:ea typeface="+mn-ea"/>
              <a:cs typeface="+mn-cs"/>
            </a:rPr>
            <a:t>Ako se odnose na:</a:t>
          </a:r>
        </a:p>
        <a:p>
          <a:pPr algn="just">
            <a:spcAft>
              <a:spcPts val="0"/>
            </a:spcAft>
          </a:pPr>
          <a:r>
            <a:rPr lang="hr-HR" sz="1300" dirty="0">
              <a:solidFill>
                <a:sysClr val="windowText" lastClr="000000">
                  <a:hueOff val="0"/>
                  <a:satOff val="0"/>
                  <a:lumOff val="0"/>
                  <a:alphaOff val="0"/>
                </a:sysClr>
              </a:solidFill>
              <a:latin typeface="+mj-lt"/>
              <a:ea typeface="+mn-ea"/>
              <a:cs typeface="+mn-cs"/>
            </a:rPr>
            <a:t>- Uvjete vlasništva nad projektom</a:t>
          </a:r>
        </a:p>
        <a:p>
          <a:pPr algn="just">
            <a:spcAft>
              <a:spcPts val="0"/>
            </a:spcAft>
          </a:pPr>
          <a:r>
            <a:rPr lang="hr-HR" sz="1300" dirty="0">
              <a:solidFill>
                <a:sysClr val="windowText" lastClr="000000">
                  <a:hueOff val="0"/>
                  <a:satOff val="0"/>
                  <a:lumOff val="0"/>
                  <a:alphaOff val="0"/>
                </a:sysClr>
              </a:solidFill>
              <a:latin typeface="+mj-lt"/>
              <a:ea typeface="+mn-ea"/>
              <a:cs typeface="+mn-cs"/>
            </a:rPr>
            <a:t>- Odobreni financijski iznos i/ili iznos postotka Korisnikovog sufinanciranja s time da se iznos bespovratnih sredstava ne može povećati u odnosu na odluku o financiranju</a:t>
          </a:r>
        </a:p>
        <a:p>
          <a:pPr algn="just">
            <a:spcAft>
              <a:spcPts val="0"/>
            </a:spcAft>
          </a:pPr>
          <a:r>
            <a:rPr lang="hr-HR" sz="1300" dirty="0">
              <a:solidFill>
                <a:sysClr val="windowText" lastClr="000000">
                  <a:hueOff val="0"/>
                  <a:satOff val="0"/>
                  <a:lumOff val="0"/>
                  <a:alphaOff val="0"/>
                </a:sysClr>
              </a:solidFill>
              <a:latin typeface="+mj-lt"/>
              <a:ea typeface="+mn-ea"/>
              <a:cs typeface="+mn-cs"/>
            </a:rPr>
            <a:t>- Preraspodjelu između glavnih elemenata proračuna koja uključuje odstupanje veće od 20% izvorno unesenog (ili eventualno izmjenama Ugovora promijenjenog) iznosa glavnih proračunskih elemenata</a:t>
          </a:r>
        </a:p>
        <a:p>
          <a:pPr algn="just">
            <a:spcAft>
              <a:spcPts val="0"/>
            </a:spcAft>
          </a:pPr>
          <a:r>
            <a:rPr lang="hr-HR" sz="1300" dirty="0">
              <a:solidFill>
                <a:sysClr val="windowText" lastClr="000000">
                  <a:hueOff val="0"/>
                  <a:satOff val="0"/>
                  <a:lumOff val="0"/>
                  <a:alphaOff val="0"/>
                </a:sysClr>
              </a:solidFill>
              <a:latin typeface="+mj-lt"/>
              <a:ea typeface="+mn-ea"/>
              <a:cs typeface="+mn-cs"/>
            </a:rPr>
            <a:t>- Neostvarenje ciljnih vrijednosti pokazatelja koji uključuju varijacije od preko 15% od vrijednosti navedene u Opisu i proračunu projekta</a:t>
          </a:r>
        </a:p>
        <a:p>
          <a:pPr algn="just">
            <a:spcAft>
              <a:spcPts val="0"/>
            </a:spcAft>
          </a:pPr>
          <a:r>
            <a:rPr lang="hr-HR" sz="1300" dirty="0">
              <a:solidFill>
                <a:sysClr val="windowText" lastClr="000000">
                  <a:hueOff val="0"/>
                  <a:satOff val="0"/>
                  <a:lumOff val="0"/>
                  <a:alphaOff val="0"/>
                </a:sysClr>
              </a:solidFill>
              <a:latin typeface="+mj-lt"/>
              <a:ea typeface="+mn-ea"/>
              <a:cs typeface="+mn-cs"/>
            </a:rPr>
            <a:t>- Druge aspekte sa značajnim utjecajem koji utječu na opseg projekta i ciljeve</a:t>
          </a:r>
        </a:p>
        <a:p>
          <a:pPr algn="ctr">
            <a:spcAft>
              <a:spcPct val="35000"/>
            </a:spcAft>
          </a:pPr>
          <a:endParaRPr lang="hr-HR" sz="1200" dirty="0">
            <a:solidFill>
              <a:sysClr val="windowText" lastClr="000000">
                <a:hueOff val="0"/>
                <a:satOff val="0"/>
                <a:lumOff val="0"/>
                <a:alphaOff val="0"/>
              </a:sysClr>
            </a:solidFill>
            <a:latin typeface="Calibri"/>
            <a:ea typeface="+mn-ea"/>
            <a:cs typeface="+mn-cs"/>
          </a:endParaRPr>
        </a:p>
      </dgm:t>
    </dgm:pt>
    <dgm:pt modelId="{CF2D1749-EE06-4E61-A0D3-DB70A7756662}" type="parTrans" cxnId="{04E3C75B-8A93-4CC8-9B32-CAF27D116AE5}">
      <dgm:prSet/>
      <dgm:spPr>
        <a:xfrm>
          <a:off x="232424" y="517856"/>
          <a:ext cx="231526" cy="1082239"/>
        </a:xfrm>
        <a:custGeom>
          <a:avLst/>
          <a:gdLst/>
          <a:ahLst/>
          <a:cxnLst/>
          <a:rect l="0" t="0" r="0" b="0"/>
          <a:pathLst>
            <a:path>
              <a:moveTo>
                <a:pt x="0" y="0"/>
              </a:moveTo>
              <a:lnTo>
                <a:pt x="0" y="1082239"/>
              </a:lnTo>
              <a:lnTo>
                <a:pt x="231526" y="108223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DDFDBAD8-7020-4672-8B74-67ED9D870E57}" type="sibTrans" cxnId="{04E3C75B-8A93-4CC8-9B32-CAF27D116AE5}">
      <dgm:prSet/>
      <dgm:spPr/>
      <dgm:t>
        <a:bodyPr/>
        <a:lstStyle/>
        <a:p>
          <a:endParaRPr lang="hr-HR"/>
        </a:p>
      </dgm:t>
    </dgm:pt>
    <dgm:pt modelId="{DFC3252C-A85C-4010-8DF1-C86D3CBD2F00}">
      <dgm:prSet phldrT="[Text]" custT="1"/>
      <dgm:spPr>
        <a:xfrm>
          <a:off x="436670" y="2824882"/>
          <a:ext cx="7965901" cy="206774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endParaRPr lang="hr-HR" sz="1200" b="1" dirty="0">
            <a:solidFill>
              <a:sysClr val="windowText" lastClr="000000">
                <a:hueOff val="0"/>
                <a:satOff val="0"/>
                <a:lumOff val="0"/>
                <a:alphaOff val="0"/>
              </a:sysClr>
            </a:solidFill>
            <a:latin typeface="Calibri"/>
            <a:ea typeface="+mn-ea"/>
            <a:cs typeface="+mn-cs"/>
          </a:endParaRPr>
        </a:p>
        <a:p>
          <a:pPr algn="ctr"/>
          <a:endParaRPr lang="hr-HR" sz="1200" b="1" dirty="0">
            <a:solidFill>
              <a:sysClr val="windowText" lastClr="000000">
                <a:hueOff val="0"/>
                <a:satOff val="0"/>
                <a:lumOff val="0"/>
                <a:alphaOff val="0"/>
              </a:sysClr>
            </a:solidFill>
            <a:latin typeface="Calibri"/>
            <a:ea typeface="+mn-ea"/>
            <a:cs typeface="+mn-cs"/>
          </a:endParaRPr>
        </a:p>
        <a:p>
          <a:pPr algn="ctr"/>
          <a:r>
            <a:rPr lang="hr-HR" sz="1300" b="1" dirty="0">
              <a:solidFill>
                <a:sysClr val="windowText" lastClr="000000">
                  <a:hueOff val="0"/>
                  <a:satOff val="0"/>
                  <a:lumOff val="0"/>
                  <a:alphaOff val="0"/>
                </a:sysClr>
              </a:solidFill>
              <a:latin typeface="Calibri"/>
              <a:ea typeface="+mn-ea"/>
              <a:cs typeface="+mn-cs"/>
            </a:rPr>
            <a:t>IZMJENE MANJEG ZNAČAJA (čl. 22 Općih uvjeta</a:t>
          </a:r>
          <a:r>
            <a:rPr lang="hr-HR" sz="1300" dirty="0">
              <a:solidFill>
                <a:sysClr val="windowText" lastClr="000000">
                  <a:hueOff val="0"/>
                  <a:satOff val="0"/>
                  <a:lumOff val="0"/>
                  <a:alphaOff val="0"/>
                </a:sysClr>
              </a:solidFill>
              <a:latin typeface="Calibri"/>
              <a:ea typeface="+mn-ea"/>
              <a:cs typeface="+mn-cs"/>
            </a:rPr>
            <a:t>) </a:t>
          </a:r>
        </a:p>
        <a:p>
          <a:pPr algn="just"/>
          <a:r>
            <a:rPr lang="hr-HR" sz="1300" dirty="0">
              <a:solidFill>
                <a:sysClr val="windowText" lastClr="000000">
                  <a:hueOff val="0"/>
                  <a:satOff val="0"/>
                  <a:lumOff val="0"/>
                  <a:alphaOff val="0"/>
                </a:sysClr>
              </a:solidFill>
              <a:latin typeface="+mj-lt"/>
              <a:ea typeface="+mn-ea"/>
              <a:cs typeface="+mn-cs"/>
            </a:rPr>
            <a:t>Ako se odnose na izmjene koje ne utječu na već utvrđena prava i obveze nije potrebno sklapanje Dodatka Ugovoru te je o njima Korisnik dužan obavijestiti PT2 pisanim putem:</a:t>
          </a:r>
        </a:p>
        <a:p>
          <a:pPr algn="just"/>
          <a:r>
            <a:rPr lang="hr-HR" sz="1300" dirty="0">
              <a:solidFill>
                <a:sysClr val="windowText" lastClr="000000">
                  <a:hueOff val="0"/>
                  <a:satOff val="0"/>
                  <a:lumOff val="0"/>
                  <a:alphaOff val="0"/>
                </a:sysClr>
              </a:solidFill>
              <a:latin typeface="+mj-lt"/>
              <a:ea typeface="+mn-ea"/>
              <a:cs typeface="+mn-cs"/>
            </a:rPr>
            <a:t>-  bez odgode: promjena naziva/imena ugovorne strane, adrese, bankovnog računa, podataka koji se odnose na kontakte </a:t>
          </a:r>
        </a:p>
        <a:p>
          <a:pPr algn="just"/>
          <a:r>
            <a:rPr lang="hr-HR" sz="1300" dirty="0">
              <a:solidFill>
                <a:sysClr val="windowText" lastClr="000000">
                  <a:hueOff val="0"/>
                  <a:satOff val="0"/>
                  <a:lumOff val="0"/>
                  <a:alphaOff val="0"/>
                </a:sysClr>
              </a:solidFill>
              <a:latin typeface="+mj-lt"/>
              <a:ea typeface="+mn-ea"/>
              <a:cs typeface="+mn-cs"/>
            </a:rPr>
            <a:t>- najkasnije sa prvim idućim ZNS-om nakon nastale izmjene: preraspodjela sredstava do 20% (uključujući 20%) izvorno unesenog (ili eventualno izmjenama Ugovora promijenjenog) iznosa glavnih proračunskih elemenata (</a:t>
          </a:r>
          <a:r>
            <a:rPr lang="hr-HR" sz="1300" u="sng" dirty="0">
              <a:solidFill>
                <a:sysClr val="windowText" lastClr="000000">
                  <a:hueOff val="0"/>
                  <a:satOff val="0"/>
                  <a:lumOff val="0"/>
                  <a:alphaOff val="0"/>
                </a:sysClr>
              </a:solidFill>
              <a:latin typeface="+mj-lt"/>
              <a:ea typeface="+mn-ea"/>
              <a:cs typeface="+mn-cs"/>
            </a:rPr>
            <a:t>uzimaju se u obzir kumulativno</a:t>
          </a:r>
          <a:r>
            <a:rPr lang="hr-HR" sz="1300" dirty="0">
              <a:solidFill>
                <a:sysClr val="windowText" lastClr="000000">
                  <a:hueOff val="0"/>
                  <a:satOff val="0"/>
                  <a:lumOff val="0"/>
                  <a:alphaOff val="0"/>
                </a:sysClr>
              </a:solidFill>
              <a:latin typeface="+mj-lt"/>
              <a:ea typeface="+mn-ea"/>
              <a:cs typeface="+mn-cs"/>
            </a:rPr>
            <a:t>)</a:t>
          </a:r>
        </a:p>
        <a:p>
          <a:pPr algn="just"/>
          <a:r>
            <a:rPr lang="hr-HR" sz="1300" dirty="0">
              <a:solidFill>
                <a:sysClr val="windowText" lastClr="000000">
                  <a:hueOff val="0"/>
                  <a:satOff val="0"/>
                  <a:lumOff val="0"/>
                  <a:alphaOff val="0"/>
                </a:sysClr>
              </a:solidFill>
              <a:latin typeface="+mj-lt"/>
              <a:ea typeface="+mn-ea"/>
              <a:cs typeface="+mn-cs"/>
            </a:rPr>
            <a:t>- izmjene manjeg značaja koje ne utječu na svrhu i opseg projekta, Korisnik može uvesti na vlastitu odgovornost obavještavajući PT2 uz dostavu ZNS-a u kojem se potražuje nadoknada troška vezanog za relevantnu izmjenu (čl. 22.2 Općih uvjeta)</a:t>
          </a:r>
        </a:p>
        <a:p>
          <a:pPr algn="l"/>
          <a:endParaRPr lang="hr-HR" sz="1200" dirty="0">
            <a:solidFill>
              <a:sysClr val="windowText" lastClr="000000">
                <a:hueOff val="0"/>
                <a:satOff val="0"/>
                <a:lumOff val="0"/>
                <a:alphaOff val="0"/>
              </a:sysClr>
            </a:solidFill>
            <a:latin typeface="Calibri"/>
            <a:ea typeface="+mn-ea"/>
            <a:cs typeface="+mn-cs"/>
          </a:endParaRPr>
        </a:p>
        <a:p>
          <a:pPr algn="l"/>
          <a:endParaRPr lang="hr-HR" sz="1200" dirty="0">
            <a:solidFill>
              <a:sysClr val="windowText" lastClr="000000">
                <a:hueOff val="0"/>
                <a:satOff val="0"/>
                <a:lumOff val="0"/>
                <a:alphaOff val="0"/>
              </a:sysClr>
            </a:solidFill>
            <a:latin typeface="Calibri"/>
            <a:ea typeface="+mn-ea"/>
            <a:cs typeface="+mn-cs"/>
          </a:endParaRPr>
        </a:p>
      </dgm:t>
    </dgm:pt>
    <dgm:pt modelId="{7B3BE248-85FB-4487-91DA-A2360A9C2705}" type="parTrans" cxnId="{13CF5A63-998D-4B48-80A5-925B146F3138}">
      <dgm:prSet/>
      <dgm:spPr>
        <a:xfrm>
          <a:off x="232424" y="517856"/>
          <a:ext cx="204246" cy="3340895"/>
        </a:xfrm>
        <a:custGeom>
          <a:avLst/>
          <a:gdLst/>
          <a:ahLst/>
          <a:cxnLst/>
          <a:rect l="0" t="0" r="0" b="0"/>
          <a:pathLst>
            <a:path>
              <a:moveTo>
                <a:pt x="0" y="0"/>
              </a:moveTo>
              <a:lnTo>
                <a:pt x="0" y="3340895"/>
              </a:lnTo>
              <a:lnTo>
                <a:pt x="204246" y="334089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B44505EC-82DE-40DB-93DC-F3C46ED2D94B}" type="sibTrans" cxnId="{13CF5A63-998D-4B48-80A5-925B146F3138}">
      <dgm:prSet/>
      <dgm:spPr/>
      <dgm:t>
        <a:bodyPr/>
        <a:lstStyle/>
        <a:p>
          <a:endParaRPr lang="hr-HR"/>
        </a:p>
      </dgm:t>
    </dgm:pt>
    <dgm:pt modelId="{678237CC-1987-4088-BFB4-04A953F0E3F5}" type="pres">
      <dgm:prSet presAssocID="{73F17780-9EC1-44D9-8CA1-52D44B668104}" presName="diagram" presStyleCnt="0">
        <dgm:presLayoutVars>
          <dgm:chPref val="1"/>
          <dgm:dir/>
          <dgm:animOne val="branch"/>
          <dgm:animLvl val="lvl"/>
          <dgm:resizeHandles/>
        </dgm:presLayoutVars>
      </dgm:prSet>
      <dgm:spPr/>
    </dgm:pt>
    <dgm:pt modelId="{3108BF3D-6EAC-4DB1-AA55-8B6A49F9CFD9}" type="pres">
      <dgm:prSet presAssocID="{7133F60D-6F2C-4659-896B-D73E9837C729}" presName="root" presStyleCnt="0"/>
      <dgm:spPr/>
    </dgm:pt>
    <dgm:pt modelId="{4D513C04-3D21-4868-B957-78E3F31280AF}" type="pres">
      <dgm:prSet presAssocID="{7133F60D-6F2C-4659-896B-D73E9837C729}" presName="rootComposite" presStyleCnt="0"/>
      <dgm:spPr/>
    </dgm:pt>
    <dgm:pt modelId="{E6E51CBF-CAAD-40DC-B6A3-0CC53E04BC0E}" type="pres">
      <dgm:prSet presAssocID="{7133F60D-6F2C-4659-896B-D73E9837C729}" presName="rootText" presStyleLbl="node1" presStyleIdx="0" presStyleCnt="1" custScaleX="172713" custScaleY="56067" custLinFactNeighborX="-167" custLinFactNeighborY="-772"/>
      <dgm:spPr/>
    </dgm:pt>
    <dgm:pt modelId="{632A0DC2-A8D5-455F-BF91-B54D18190051}" type="pres">
      <dgm:prSet presAssocID="{7133F60D-6F2C-4659-896B-D73E9837C729}" presName="rootConnector" presStyleLbl="node1" presStyleIdx="0" presStyleCnt="1"/>
      <dgm:spPr/>
    </dgm:pt>
    <dgm:pt modelId="{A273DADF-A4DB-4AE8-8835-706330025785}" type="pres">
      <dgm:prSet presAssocID="{7133F60D-6F2C-4659-896B-D73E9837C729}" presName="childShape" presStyleCnt="0"/>
      <dgm:spPr/>
    </dgm:pt>
    <dgm:pt modelId="{7116FDDF-FD15-4E18-95FB-957CA1F9F1E0}" type="pres">
      <dgm:prSet presAssocID="{CF2D1749-EE06-4E61-A0D3-DB70A7756662}" presName="Name13" presStyleLbl="parChTrans1D2" presStyleIdx="0" presStyleCnt="2"/>
      <dgm:spPr/>
    </dgm:pt>
    <dgm:pt modelId="{679A2446-346A-4C08-8C6F-A4DDD06E13F9}" type="pres">
      <dgm:prSet presAssocID="{1AC5C8A9-DC7D-4315-B90D-35233EF1E4E9}" presName="childText" presStyleLbl="bgAcc1" presStyleIdx="0" presStyleCnt="2" custScaleX="547685" custScaleY="241671" custLinFactNeighborX="180" custLinFactNeighborY="-15725">
        <dgm:presLayoutVars>
          <dgm:bulletEnabled val="1"/>
        </dgm:presLayoutVars>
      </dgm:prSet>
      <dgm:spPr/>
    </dgm:pt>
    <dgm:pt modelId="{6DE43CB9-E5AF-4D03-B64D-68E930F57483}" type="pres">
      <dgm:prSet presAssocID="{7B3BE248-85FB-4487-91DA-A2360A9C2705}" presName="Name13" presStyleLbl="parChTrans1D2" presStyleIdx="1" presStyleCnt="2"/>
      <dgm:spPr/>
    </dgm:pt>
    <dgm:pt modelId="{D38D8583-F5D7-45D1-A415-8B00DC6C31FB}" type="pres">
      <dgm:prSet presAssocID="{DFC3252C-A85C-4010-8DF1-C86D3CBD2F00}" presName="childText" presStyleLbl="bgAcc1" presStyleIdx="1" presStyleCnt="2" custScaleX="539030" custScaleY="269947" custLinFactNeighborX="-2060" custLinFactNeighborY="-15945">
        <dgm:presLayoutVars>
          <dgm:bulletEnabled val="1"/>
        </dgm:presLayoutVars>
      </dgm:prSet>
      <dgm:spPr/>
    </dgm:pt>
  </dgm:ptLst>
  <dgm:cxnLst>
    <dgm:cxn modelId="{2A59690B-E4F2-4CF1-BECF-3C05B32B1769}" type="presOf" srcId="{7133F60D-6F2C-4659-896B-D73E9837C729}" destId="{E6E51CBF-CAAD-40DC-B6A3-0CC53E04BC0E}" srcOrd="0" destOrd="0" presId="urn:microsoft.com/office/officeart/2005/8/layout/hierarchy3"/>
    <dgm:cxn modelId="{A04A4921-F86A-424F-B1EF-306E720D69FE}" srcId="{73F17780-9EC1-44D9-8CA1-52D44B668104}" destId="{7133F60D-6F2C-4659-896B-D73E9837C729}" srcOrd="0" destOrd="0" parTransId="{3CBD2B02-5C4A-4A72-B57D-DF491AE9C9E6}" sibTransId="{B63B6F62-F63B-47F4-AC7F-7FA36B889F6E}"/>
    <dgm:cxn modelId="{D2AC9B29-FCBE-44A9-817F-6FB662837F83}" type="presOf" srcId="{7B3BE248-85FB-4487-91DA-A2360A9C2705}" destId="{6DE43CB9-E5AF-4D03-B64D-68E930F57483}" srcOrd="0" destOrd="0" presId="urn:microsoft.com/office/officeart/2005/8/layout/hierarchy3"/>
    <dgm:cxn modelId="{04E3C75B-8A93-4CC8-9B32-CAF27D116AE5}" srcId="{7133F60D-6F2C-4659-896B-D73E9837C729}" destId="{1AC5C8A9-DC7D-4315-B90D-35233EF1E4E9}" srcOrd="0" destOrd="0" parTransId="{CF2D1749-EE06-4E61-A0D3-DB70A7756662}" sibTransId="{DDFDBAD8-7020-4672-8B74-67ED9D870E57}"/>
    <dgm:cxn modelId="{13CF5A63-998D-4B48-80A5-925B146F3138}" srcId="{7133F60D-6F2C-4659-896B-D73E9837C729}" destId="{DFC3252C-A85C-4010-8DF1-C86D3CBD2F00}" srcOrd="1" destOrd="0" parTransId="{7B3BE248-85FB-4487-91DA-A2360A9C2705}" sibTransId="{B44505EC-82DE-40DB-93DC-F3C46ED2D94B}"/>
    <dgm:cxn modelId="{0D250544-88A7-4DFE-8212-B4B5A05643E8}" type="presOf" srcId="{1AC5C8A9-DC7D-4315-B90D-35233EF1E4E9}" destId="{679A2446-346A-4C08-8C6F-A4DDD06E13F9}" srcOrd="0" destOrd="0" presId="urn:microsoft.com/office/officeart/2005/8/layout/hierarchy3"/>
    <dgm:cxn modelId="{46E90C99-0995-4680-8818-C867EF5C32A1}" type="presOf" srcId="{7133F60D-6F2C-4659-896B-D73E9837C729}" destId="{632A0DC2-A8D5-455F-BF91-B54D18190051}" srcOrd="1" destOrd="0" presId="urn:microsoft.com/office/officeart/2005/8/layout/hierarchy3"/>
    <dgm:cxn modelId="{0F1DB8A8-8C28-47E2-B538-766B155F7D04}" type="presOf" srcId="{DFC3252C-A85C-4010-8DF1-C86D3CBD2F00}" destId="{D38D8583-F5D7-45D1-A415-8B00DC6C31FB}" srcOrd="0" destOrd="0" presId="urn:microsoft.com/office/officeart/2005/8/layout/hierarchy3"/>
    <dgm:cxn modelId="{DA2FE1AA-03B4-49CE-BDFE-72E7E675AA0E}" type="presOf" srcId="{73F17780-9EC1-44D9-8CA1-52D44B668104}" destId="{678237CC-1987-4088-BFB4-04A953F0E3F5}" srcOrd="0" destOrd="0" presId="urn:microsoft.com/office/officeart/2005/8/layout/hierarchy3"/>
    <dgm:cxn modelId="{7257D2FC-8641-4609-870F-D9B8F957FD70}" type="presOf" srcId="{CF2D1749-EE06-4E61-A0D3-DB70A7756662}" destId="{7116FDDF-FD15-4E18-95FB-957CA1F9F1E0}" srcOrd="0" destOrd="0" presId="urn:microsoft.com/office/officeart/2005/8/layout/hierarchy3"/>
    <dgm:cxn modelId="{BC7E902D-6B10-47C5-80E5-EA1AAA37FD2C}" type="presParOf" srcId="{678237CC-1987-4088-BFB4-04A953F0E3F5}" destId="{3108BF3D-6EAC-4DB1-AA55-8B6A49F9CFD9}" srcOrd="0" destOrd="0" presId="urn:microsoft.com/office/officeart/2005/8/layout/hierarchy3"/>
    <dgm:cxn modelId="{F5706528-1DE8-417E-BCC6-58AB229842C1}" type="presParOf" srcId="{3108BF3D-6EAC-4DB1-AA55-8B6A49F9CFD9}" destId="{4D513C04-3D21-4868-B957-78E3F31280AF}" srcOrd="0" destOrd="0" presId="urn:microsoft.com/office/officeart/2005/8/layout/hierarchy3"/>
    <dgm:cxn modelId="{FADB5AE8-15A5-44C6-B3A5-4CD4BA8A308B}" type="presParOf" srcId="{4D513C04-3D21-4868-B957-78E3F31280AF}" destId="{E6E51CBF-CAAD-40DC-B6A3-0CC53E04BC0E}" srcOrd="0" destOrd="0" presId="urn:microsoft.com/office/officeart/2005/8/layout/hierarchy3"/>
    <dgm:cxn modelId="{1AD2DEDA-6F7A-4810-8A95-B3368F2F576D}" type="presParOf" srcId="{4D513C04-3D21-4868-B957-78E3F31280AF}" destId="{632A0DC2-A8D5-455F-BF91-B54D18190051}" srcOrd="1" destOrd="0" presId="urn:microsoft.com/office/officeart/2005/8/layout/hierarchy3"/>
    <dgm:cxn modelId="{8F26B336-F81D-4588-8248-812D65EDD669}" type="presParOf" srcId="{3108BF3D-6EAC-4DB1-AA55-8B6A49F9CFD9}" destId="{A273DADF-A4DB-4AE8-8835-706330025785}" srcOrd="1" destOrd="0" presId="urn:microsoft.com/office/officeart/2005/8/layout/hierarchy3"/>
    <dgm:cxn modelId="{9E2832AC-C015-4EDB-AD86-CDBFDC0A1E71}" type="presParOf" srcId="{A273DADF-A4DB-4AE8-8835-706330025785}" destId="{7116FDDF-FD15-4E18-95FB-957CA1F9F1E0}" srcOrd="0" destOrd="0" presId="urn:microsoft.com/office/officeart/2005/8/layout/hierarchy3"/>
    <dgm:cxn modelId="{576A3F2A-643F-46E1-AE86-1412493FE3DE}" type="presParOf" srcId="{A273DADF-A4DB-4AE8-8835-706330025785}" destId="{679A2446-346A-4C08-8C6F-A4DDD06E13F9}" srcOrd="1" destOrd="0" presId="urn:microsoft.com/office/officeart/2005/8/layout/hierarchy3"/>
    <dgm:cxn modelId="{ACAA4E8B-1118-421A-82DE-7FE0CCF96B0A}" type="presParOf" srcId="{A273DADF-A4DB-4AE8-8835-706330025785}" destId="{6DE43CB9-E5AF-4D03-B64D-68E930F57483}" srcOrd="2" destOrd="0" presId="urn:microsoft.com/office/officeart/2005/8/layout/hierarchy3"/>
    <dgm:cxn modelId="{25E386F2-DACE-483E-AC96-B0C9D5370838}" type="presParOf" srcId="{A273DADF-A4DB-4AE8-8835-706330025785}" destId="{D38D8583-F5D7-45D1-A415-8B00DC6C31F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F1D2F-583A-4EAD-AF49-5461312D71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hr-HR"/>
        </a:p>
      </dgm:t>
    </dgm:pt>
    <dgm:pt modelId="{4CF6EA22-F797-4DEF-A65F-FEC188538241}">
      <dgm:prSet phldrT="[Text]" custT="1"/>
      <dgm:spPr>
        <a:xfrm>
          <a:off x="3216268" y="2008821"/>
          <a:ext cx="2736297" cy="2285253"/>
        </a:xfrm>
        <a:prstGeom prst="roundRect">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pPr algn="ctr"/>
          <a:endParaRPr lang="hr-HR" sz="1400" dirty="0">
            <a:solidFill>
              <a:sysClr val="window" lastClr="FFFFFF"/>
            </a:solidFill>
            <a:latin typeface="Calibri"/>
            <a:ea typeface="+mn-ea"/>
            <a:cs typeface="+mn-cs"/>
          </a:endParaRPr>
        </a:p>
        <a:p>
          <a:pPr algn="ctr"/>
          <a:r>
            <a:rPr lang="hr-HR" sz="1400" dirty="0">
              <a:solidFill>
                <a:sysClr val="window" lastClr="FFFFFF"/>
              </a:solidFill>
              <a:latin typeface="Calibri"/>
              <a:ea typeface="+mn-ea"/>
              <a:cs typeface="+mn-cs"/>
            </a:rPr>
            <a:t>Zahtjev za nadoknadom sredstava:</a:t>
          </a:r>
        </a:p>
        <a:p>
          <a:pPr algn="l"/>
          <a:r>
            <a:rPr lang="hr-HR" sz="1200" dirty="0">
              <a:solidFill>
                <a:sysClr val="window" lastClr="FFFFFF"/>
              </a:solidFill>
              <a:latin typeface="Calibri"/>
              <a:ea typeface="+mn-ea"/>
              <a:cs typeface="+mn-cs"/>
            </a:rPr>
            <a:t>- izvještavanje o napretku provedbe projektnih aktivnosti</a:t>
          </a:r>
        </a:p>
        <a:p>
          <a:pPr algn="l"/>
          <a:r>
            <a:rPr lang="hr-HR" sz="1200" dirty="0">
              <a:solidFill>
                <a:sysClr val="window" lastClr="FFFFFF"/>
              </a:solidFill>
              <a:latin typeface="Calibri"/>
              <a:ea typeface="+mn-ea"/>
              <a:cs typeface="+mn-cs"/>
            </a:rPr>
            <a:t>- izvještavanje o postizanju rezultata i pokazateljima neposrednih rezultata</a:t>
          </a:r>
        </a:p>
        <a:p>
          <a:pPr algn="l"/>
          <a:r>
            <a:rPr lang="hr-HR" sz="1200" dirty="0">
              <a:solidFill>
                <a:sysClr val="window" lastClr="FFFFFF"/>
              </a:solidFill>
              <a:latin typeface="Calibri"/>
              <a:ea typeface="+mn-ea"/>
              <a:cs typeface="+mn-cs"/>
            </a:rPr>
            <a:t>- potraživanje prihvatljivih izdataka projekta i zahtijevanje plaćanja</a:t>
          </a: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dgm:t>
    </dgm:pt>
    <dgm:pt modelId="{82A84970-878D-4275-B344-DE072C6889C9}" type="parTrans" cxnId="{7858F0F0-3963-4A66-88A4-F337C31E8EA4}">
      <dgm:prSet/>
      <dgm:spPr/>
      <dgm:t>
        <a:bodyPr/>
        <a:lstStyle/>
        <a:p>
          <a:endParaRPr lang="hr-HR"/>
        </a:p>
      </dgm:t>
    </dgm:pt>
    <dgm:pt modelId="{3B2F3CCC-8E21-4D83-A395-E133BD416844}" type="sibTrans" cxnId="{7858F0F0-3963-4A66-88A4-F337C31E8EA4}">
      <dgm:prSet/>
      <dgm:spPr/>
      <dgm:t>
        <a:bodyPr/>
        <a:lstStyle/>
        <a:p>
          <a:endParaRPr lang="hr-HR"/>
        </a:p>
      </dgm:t>
    </dgm:pt>
    <dgm:pt modelId="{9CB7940C-AF8C-4AB7-A657-9F25DD856CE6}">
      <dgm:prSet phldrT="[Text]" custT="1"/>
      <dgm:spPr>
        <a:xfrm>
          <a:off x="1848115" y="-7418"/>
          <a:ext cx="4012159" cy="1728210"/>
        </a:xfrm>
        <a:prstGeom prst="roundRect">
          <a:avLst/>
        </a:prstGeom>
        <a:solidFill>
          <a:srgbClr val="1F497D"/>
        </a:solidFill>
        <a:ln w="25400" cap="flat" cmpd="sng" algn="ctr">
          <a:solidFill>
            <a:sysClr val="window" lastClr="FFFFFF">
              <a:hueOff val="0"/>
              <a:satOff val="0"/>
              <a:lumOff val="0"/>
              <a:alphaOff val="0"/>
            </a:sysClr>
          </a:solidFill>
          <a:prstDash val="solid"/>
        </a:ln>
        <a:effectLst/>
      </dgm:spPr>
      <dgm:t>
        <a:bodyPr/>
        <a:lstStyle/>
        <a:p>
          <a:pPr algn="l"/>
          <a:endParaRPr lang="hr-HR" sz="1200" dirty="0">
            <a:solidFill>
              <a:sysClr val="window" lastClr="FFFFFF"/>
            </a:solidFill>
            <a:latin typeface="Calibri"/>
            <a:ea typeface="+mn-ea"/>
            <a:cs typeface="+mn-cs"/>
          </a:endParaRPr>
        </a:p>
        <a:p>
          <a:pPr algn="l"/>
          <a:r>
            <a:rPr lang="hr-HR" sz="1200" dirty="0">
              <a:solidFill>
                <a:sysClr val="window" lastClr="FFFFFF"/>
              </a:solidFill>
              <a:latin typeface="Calibri"/>
              <a:ea typeface="+mn-ea"/>
              <a:cs typeface="+mn-cs"/>
            </a:rPr>
            <a:t>Dostavlja se PT2 u papirnatoj verziji (</a:t>
          </a:r>
          <a:r>
            <a:rPr lang="hr-HR" sz="1200" u="sng" dirty="0">
              <a:solidFill>
                <a:sysClr val="window" lastClr="FFFFFF"/>
              </a:solidFill>
              <a:latin typeface="Calibri"/>
              <a:ea typeface="+mn-ea"/>
              <a:cs typeface="+mn-cs"/>
            </a:rPr>
            <a:t>ovjeren potpisima i pečatom</a:t>
          </a:r>
          <a:r>
            <a:rPr lang="hr-HR" sz="1200" dirty="0">
              <a:solidFill>
                <a:sysClr val="window" lastClr="FFFFFF"/>
              </a:solidFill>
              <a:latin typeface="Calibri"/>
              <a:ea typeface="+mn-ea"/>
              <a:cs typeface="+mn-cs"/>
            </a:rPr>
            <a:t>) i u elektroničkoj verziji (.</a:t>
          </a:r>
          <a:r>
            <a:rPr lang="hr-HR" sz="1200" dirty="0" err="1">
              <a:solidFill>
                <a:sysClr val="window" lastClr="FFFFFF"/>
              </a:solidFill>
              <a:latin typeface="Calibri"/>
              <a:ea typeface="+mn-ea"/>
              <a:cs typeface="+mn-cs"/>
            </a:rPr>
            <a:t>doc</a:t>
          </a:r>
          <a:r>
            <a:rPr lang="hr-HR" sz="1200" dirty="0">
              <a:solidFill>
                <a:sysClr val="window" lastClr="FFFFFF"/>
              </a:solidFill>
              <a:latin typeface="Calibri"/>
              <a:ea typeface="+mn-ea"/>
              <a:cs typeface="+mn-cs"/>
            </a:rPr>
            <a:t>).</a:t>
          </a:r>
        </a:p>
        <a:p>
          <a:pPr algn="l"/>
          <a:r>
            <a:rPr lang="hr-HR" sz="1200" dirty="0">
              <a:solidFill>
                <a:sysClr val="window" lastClr="FFFFFF"/>
              </a:solidFill>
              <a:latin typeface="Calibri"/>
              <a:ea typeface="+mn-ea"/>
              <a:cs typeface="+mn-cs"/>
            </a:rPr>
            <a:t>Prilozi ZNS-u: </a:t>
          </a:r>
        </a:p>
        <a:p>
          <a:pPr algn="l"/>
          <a:r>
            <a:rPr lang="hr-HR" sz="1200" dirty="0">
              <a:solidFill>
                <a:sysClr val="window" lastClr="FFFFFF"/>
              </a:solidFill>
              <a:latin typeface="Calibri"/>
              <a:ea typeface="+mn-ea"/>
              <a:cs typeface="+mn-cs"/>
            </a:rPr>
            <a:t>1. Tablica potraživanih troškova s pokazateljima</a:t>
          </a:r>
        </a:p>
        <a:p>
          <a:pPr algn="l"/>
          <a:r>
            <a:rPr lang="hr-HR" sz="1200" dirty="0">
              <a:solidFill>
                <a:sysClr val="window" lastClr="FFFFFF"/>
              </a:solidFill>
              <a:latin typeface="Calibri"/>
              <a:ea typeface="+mn-ea"/>
              <a:cs typeface="+mn-cs"/>
            </a:rPr>
            <a:t>2. Medij s odgovarajućom popratnom dokumentacijom</a:t>
          </a:r>
        </a:p>
        <a:p>
          <a:pPr algn="l"/>
          <a:r>
            <a:rPr lang="hr-HR" sz="1200" dirty="0">
              <a:solidFill>
                <a:sysClr val="window" lastClr="FFFFFF"/>
              </a:solidFill>
              <a:latin typeface="Calibri"/>
              <a:ea typeface="+mn-ea"/>
              <a:cs typeface="+mn-cs"/>
            </a:rPr>
            <a:t>3. Tablica preraspodjele (ukoliko je primjenjivo)</a:t>
          </a:r>
        </a:p>
        <a:p>
          <a:pPr algn="l"/>
          <a:r>
            <a:rPr lang="hr-HR" sz="1200" dirty="0">
              <a:solidFill>
                <a:sysClr val="window" lastClr="FFFFFF"/>
              </a:solidFill>
              <a:latin typeface="Calibri"/>
              <a:ea typeface="+mn-ea"/>
              <a:cs typeface="+mn-cs"/>
            </a:rPr>
            <a:t>4. Ažurirani Plan nabave (ukoliko je primjenjivo)</a:t>
          </a:r>
        </a:p>
        <a:p>
          <a:pPr algn="l"/>
          <a:endParaRPr lang="hr-HR" sz="1200" dirty="0">
            <a:solidFill>
              <a:sysClr val="window" lastClr="FFFFFF"/>
            </a:solidFill>
            <a:latin typeface="Calibri"/>
            <a:ea typeface="+mn-ea"/>
            <a:cs typeface="+mn-cs"/>
          </a:endParaRPr>
        </a:p>
        <a:p>
          <a:pPr algn="ctr"/>
          <a:endParaRPr lang="hr-HR" sz="1400" dirty="0">
            <a:solidFill>
              <a:sysClr val="window" lastClr="FFFFFF"/>
            </a:solidFill>
            <a:latin typeface="Calibri"/>
            <a:ea typeface="+mn-ea"/>
            <a:cs typeface="+mn-cs"/>
          </a:endParaRPr>
        </a:p>
      </dgm:t>
    </dgm:pt>
    <dgm:pt modelId="{AB13EAE2-C754-47FD-BA57-01185AAF8318}" type="parTrans" cxnId="{1A020A2C-0258-417C-8BD4-0817E5BCDF12}">
      <dgm:prSet/>
      <dgm:spPr>
        <a:xfrm rot="15140896">
          <a:off x="4023861" y="1864806"/>
          <a:ext cx="302260" cy="0"/>
        </a:xfrm>
        <a:custGeom>
          <a:avLst/>
          <a:gdLst/>
          <a:ahLst/>
          <a:cxnLst/>
          <a:rect l="0" t="0" r="0" b="0"/>
          <a:pathLst>
            <a:path>
              <a:moveTo>
                <a:pt x="0" y="0"/>
              </a:moveTo>
              <a:lnTo>
                <a:pt x="302260"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2AE5B2C6-6FCD-4293-83B6-E6755D98920E}" type="sibTrans" cxnId="{1A020A2C-0258-417C-8BD4-0817E5BCDF12}">
      <dgm:prSet/>
      <dgm:spPr/>
      <dgm:t>
        <a:bodyPr/>
        <a:lstStyle/>
        <a:p>
          <a:endParaRPr lang="hr-HR"/>
        </a:p>
      </dgm:t>
    </dgm:pt>
    <dgm:pt modelId="{13B1C56F-0AE5-4850-9FC7-B8310563B72F}">
      <dgm:prSet phldrT="[Text]" custT="1"/>
      <dgm:spPr>
        <a:xfrm>
          <a:off x="6168588" y="352637"/>
          <a:ext cx="2309375" cy="3357098"/>
        </a:xfrm>
        <a:prstGeom prst="roundRect">
          <a:avLst/>
        </a:prstGeom>
        <a:solidFill>
          <a:srgbClr val="1F497D"/>
        </a:solidFill>
        <a:ln w="25400" cap="flat" cmpd="sng" algn="ctr">
          <a:solidFill>
            <a:sysClr val="window" lastClr="FFFFFF">
              <a:hueOff val="0"/>
              <a:satOff val="0"/>
              <a:lumOff val="0"/>
              <a:alphaOff val="0"/>
            </a:sysClr>
          </a:solidFill>
          <a:prstDash val="solid"/>
        </a:ln>
        <a:effectLst/>
      </dgm:spPr>
      <dgm:t>
        <a:bodyPr/>
        <a:lstStyle/>
        <a:p>
          <a:pPr algn="ctr"/>
          <a:r>
            <a:rPr lang="hr-HR" sz="1200" u="sng" dirty="0">
              <a:solidFill>
                <a:sysClr val="window" lastClr="FFFFFF"/>
              </a:solidFill>
              <a:latin typeface="Calibri"/>
              <a:ea typeface="+mn-ea"/>
              <a:cs typeface="+mn-cs"/>
            </a:rPr>
            <a:t>Preporuke i napomene:</a:t>
          </a:r>
        </a:p>
        <a:p>
          <a:pPr algn="l"/>
          <a:r>
            <a:rPr lang="hr-HR" sz="1200" u="none" dirty="0">
              <a:solidFill>
                <a:sysClr val="window" lastClr="FFFFFF"/>
              </a:solidFill>
              <a:latin typeface="Calibri"/>
              <a:ea typeface="+mn-ea"/>
              <a:cs typeface="+mn-cs"/>
            </a:rPr>
            <a:t>1. Voditi računa da se za projektne aktivnosti osigura adekvatan popratni dokument (uz dokaze o provedbi, obratiti pozornost na čl. 14.6., 14.7. i 17.4. Ugovora).</a:t>
          </a:r>
        </a:p>
        <a:p>
          <a:pPr algn="l"/>
          <a:r>
            <a:rPr lang="hr-HR" sz="1200" dirty="0">
              <a:solidFill>
                <a:sysClr val="window" lastClr="FFFFFF"/>
              </a:solidFill>
              <a:latin typeface="Calibri"/>
              <a:ea typeface="+mn-ea"/>
              <a:cs typeface="+mn-cs"/>
            </a:rPr>
            <a:t>2. Nije dozvoljeno ispravljati jednom dostavljenu popratnu dokumentaciju.</a:t>
          </a:r>
        </a:p>
        <a:p>
          <a:pPr algn="l"/>
          <a:r>
            <a:rPr lang="hr-HR" sz="1200" dirty="0">
              <a:solidFill>
                <a:sysClr val="window" lastClr="FFFFFF"/>
              </a:solidFill>
              <a:latin typeface="Calibri"/>
              <a:ea typeface="+mn-ea"/>
              <a:cs typeface="+mn-cs"/>
            </a:rPr>
            <a:t>2. Tijekom provedbe obavezno voditi računa o osiguravanju mjera vidljivosti (čl. 6 Posebnih uvjeta i čl. 8 Općih uvjeta, Upute za korisnike sredstava za razdoblje 2014.-2020. Informiranje, komunikacija i vidljivost projekata)</a:t>
          </a:r>
        </a:p>
      </dgm:t>
    </dgm:pt>
    <dgm:pt modelId="{8A182CB3-B11A-4E0D-98F2-2796AF7B7325}" type="parTrans" cxnId="{8E7241D0-CA71-46F7-9855-C6EC99C1A1DC}">
      <dgm:prSet/>
      <dgm:spPr>
        <a:xfrm rot="20265253">
          <a:off x="5943880" y="2547661"/>
          <a:ext cx="233394" cy="0"/>
        </a:xfrm>
        <a:custGeom>
          <a:avLst/>
          <a:gdLst/>
          <a:ahLst/>
          <a:cxnLst/>
          <a:rect l="0" t="0" r="0" b="0"/>
          <a:pathLst>
            <a:path>
              <a:moveTo>
                <a:pt x="0" y="0"/>
              </a:moveTo>
              <a:lnTo>
                <a:pt x="233394"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9DEA9101-221C-4A6C-8DF6-9DE0D10239D1}" type="sibTrans" cxnId="{8E7241D0-CA71-46F7-9855-C6EC99C1A1DC}">
      <dgm:prSet/>
      <dgm:spPr/>
      <dgm:t>
        <a:bodyPr/>
        <a:lstStyle/>
        <a:p>
          <a:endParaRPr lang="hr-HR"/>
        </a:p>
      </dgm:t>
    </dgm:pt>
    <dgm:pt modelId="{83C58D39-FC6A-44F2-8054-E1457945EFAC}">
      <dgm:prSet phldrT="[Text]" custT="1"/>
      <dgm:spPr>
        <a:xfrm>
          <a:off x="96105" y="1792798"/>
          <a:ext cx="2904140" cy="2745357"/>
        </a:xfrm>
        <a:prstGeom prst="roundRect">
          <a:avLst/>
        </a:prstGeom>
        <a:solidFill>
          <a:srgbClr val="1F497D"/>
        </a:solidFill>
        <a:ln w="25400" cap="flat" cmpd="sng" algn="ctr">
          <a:solidFill>
            <a:sysClr val="window" lastClr="FFFFFF">
              <a:hueOff val="0"/>
              <a:satOff val="0"/>
              <a:lumOff val="0"/>
              <a:alphaOff val="0"/>
            </a:sysClr>
          </a:solidFill>
          <a:prstDash val="solid"/>
        </a:ln>
        <a:effectLst/>
      </dgm:spPr>
      <dgm:t>
        <a:bodyPr/>
        <a:lstStyle/>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l"/>
          <a:endParaRPr lang="hr-HR" sz="1200" u="sng" dirty="0">
            <a:solidFill>
              <a:sysClr val="window" lastClr="FFFFFF"/>
            </a:solidFill>
            <a:latin typeface="Calibri"/>
            <a:ea typeface="+mn-ea"/>
            <a:cs typeface="+mn-cs"/>
          </a:endParaRPr>
        </a:p>
        <a:p>
          <a:pPr algn="l"/>
          <a:r>
            <a:rPr lang="hr-HR" sz="1200" u="sng" dirty="0">
              <a:solidFill>
                <a:sysClr val="window" lastClr="FFFFFF"/>
              </a:solidFill>
              <a:latin typeface="Calibri"/>
              <a:ea typeface="+mn-ea"/>
              <a:cs typeface="+mn-cs"/>
            </a:rPr>
            <a:t>Preporuke i napomene:</a:t>
          </a:r>
        </a:p>
        <a:p>
          <a:pPr algn="l"/>
          <a:r>
            <a:rPr lang="hr-HR" sz="1200" dirty="0">
              <a:solidFill>
                <a:sysClr val="window" lastClr="FFFFFF"/>
              </a:solidFill>
              <a:latin typeface="Calibri"/>
              <a:ea typeface="+mn-ea"/>
              <a:cs typeface="+mn-cs"/>
            </a:rPr>
            <a:t>1. Slaganje dokumentacije na mediju: mapa za </a:t>
          </a:r>
          <a:r>
            <a:rPr lang="hr-HR" sz="1200" b="1" dirty="0">
              <a:solidFill>
                <a:sysClr val="window" lastClr="FFFFFF"/>
              </a:solidFill>
              <a:latin typeface="Calibri"/>
              <a:ea typeface="+mn-ea"/>
              <a:cs typeface="+mn-cs"/>
            </a:rPr>
            <a:t>provedbeni</a:t>
          </a:r>
          <a:r>
            <a:rPr lang="hr-HR" sz="1200" dirty="0">
              <a:solidFill>
                <a:sysClr val="window" lastClr="FFFFFF"/>
              </a:solidFill>
              <a:latin typeface="Calibri"/>
              <a:ea typeface="+mn-ea"/>
              <a:cs typeface="+mn-cs"/>
            </a:rPr>
            <a:t> i mapa za </a:t>
          </a:r>
          <a:r>
            <a:rPr lang="hr-HR" sz="1200" b="1" dirty="0">
              <a:solidFill>
                <a:sysClr val="window" lastClr="FFFFFF"/>
              </a:solidFill>
              <a:latin typeface="Calibri"/>
              <a:ea typeface="+mn-ea"/>
              <a:cs typeface="+mn-cs"/>
            </a:rPr>
            <a:t>financijski </a:t>
          </a:r>
          <a:r>
            <a:rPr lang="hr-HR" sz="1200" dirty="0">
              <a:solidFill>
                <a:sysClr val="window" lastClr="FFFFFF"/>
              </a:solidFill>
              <a:latin typeface="Calibri"/>
              <a:ea typeface="+mn-ea"/>
              <a:cs typeface="+mn-cs"/>
            </a:rPr>
            <a:t>dio, sa podmapama za svaki projektni element (E1, E2…). Logički posloženo, sa kratkim nazivima mapa i dokumenata. Uz ove dvije mape, kreirati i jednu vezanu za </a:t>
          </a:r>
          <a:r>
            <a:rPr lang="hr-HR" sz="1200" b="1" dirty="0">
              <a:solidFill>
                <a:sysClr val="window" lastClr="FFFFFF"/>
              </a:solidFill>
              <a:latin typeface="Calibri"/>
              <a:ea typeface="+mn-ea"/>
              <a:cs typeface="+mn-cs"/>
            </a:rPr>
            <a:t>pokazatelje</a:t>
          </a:r>
          <a:r>
            <a:rPr lang="hr-HR" sz="1200" dirty="0">
              <a:solidFill>
                <a:sysClr val="window" lastClr="FFFFFF"/>
              </a:solidFill>
              <a:latin typeface="Calibri"/>
              <a:ea typeface="+mn-ea"/>
              <a:cs typeface="+mn-cs"/>
            </a:rPr>
            <a:t>. </a:t>
          </a:r>
        </a:p>
        <a:p>
          <a:pPr algn="l"/>
          <a:r>
            <a:rPr lang="hr-HR" sz="1200" dirty="0">
              <a:solidFill>
                <a:sysClr val="window" lastClr="FFFFFF"/>
              </a:solidFill>
              <a:latin typeface="Calibri"/>
              <a:ea typeface="+mn-ea"/>
              <a:cs typeface="+mn-cs"/>
            </a:rPr>
            <a:t>2. Popunjavanje </a:t>
          </a:r>
          <a:r>
            <a:rPr lang="hr-HR" sz="1200" i="1" dirty="0">
              <a:solidFill>
                <a:sysClr val="window" lastClr="FFFFFF"/>
              </a:solidFill>
              <a:latin typeface="Calibri"/>
              <a:ea typeface="+mn-ea"/>
              <a:cs typeface="+mn-cs"/>
            </a:rPr>
            <a:t>excel  </a:t>
          </a:r>
          <a:r>
            <a:rPr lang="hr-HR" sz="1200" dirty="0">
              <a:solidFill>
                <a:sysClr val="window" lastClr="FFFFFF"/>
              </a:solidFill>
              <a:latin typeface="Calibri"/>
              <a:ea typeface="+mn-ea"/>
              <a:cs typeface="+mn-cs"/>
            </a:rPr>
            <a:t>tablice sa pojedinačnim troškovima na temelju koje se podaci uvrštavaju u ZNS u zbirnom iznosu prema ugovorenim elementima. Navoditi konkretno dokumentaciju kojom se pravda svaki pojedini trošak. </a:t>
          </a:r>
        </a:p>
        <a:p>
          <a:pPr algn="l"/>
          <a:endParaRPr lang="hr-HR" sz="1200" dirty="0">
            <a:solidFill>
              <a:sysClr val="window" lastClr="FFFFFF"/>
            </a:solidFill>
            <a:latin typeface="Calibri"/>
            <a:ea typeface="+mn-ea"/>
            <a:cs typeface="+mn-cs"/>
          </a:endParaRPr>
        </a:p>
        <a:p>
          <a:pPr algn="l"/>
          <a:endParaRPr lang="hr-HR" sz="1200" dirty="0">
            <a:solidFill>
              <a:sysClr val="window" lastClr="FFFFFF"/>
            </a:solidFill>
            <a:latin typeface="Calibri"/>
            <a:ea typeface="+mn-ea"/>
            <a:cs typeface="+mn-cs"/>
          </a:endParaRPr>
        </a:p>
        <a:p>
          <a:pPr algn="l"/>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a:p>
          <a:pPr algn="ctr"/>
          <a:br>
            <a:rPr lang="hr-HR" sz="1200" dirty="0">
              <a:solidFill>
                <a:sysClr val="window" lastClr="FFFFFF"/>
              </a:solidFill>
              <a:latin typeface="Calibri"/>
              <a:ea typeface="+mn-ea"/>
              <a:cs typeface="+mn-cs"/>
            </a:rPr>
          </a:br>
          <a:endParaRPr lang="hr-HR" sz="1200" dirty="0">
            <a:solidFill>
              <a:sysClr val="window" lastClr="FFFFFF"/>
            </a:solidFill>
            <a:latin typeface="Calibri"/>
            <a:ea typeface="+mn-ea"/>
            <a:cs typeface="+mn-cs"/>
          </a:endParaRPr>
        </a:p>
      </dgm:t>
    </dgm:pt>
    <dgm:pt modelId="{CAF79E6B-1B6E-44A8-8D2C-6CC779020292}" type="parTrans" cxnId="{561954FF-C55E-4F2B-A9B6-929508FFF2A7}">
      <dgm:prSet/>
      <dgm:spPr>
        <a:xfrm rot="10784116">
          <a:off x="3000244" y="3158268"/>
          <a:ext cx="216025" cy="0"/>
        </a:xfrm>
        <a:custGeom>
          <a:avLst/>
          <a:gdLst/>
          <a:ahLst/>
          <a:cxnLst/>
          <a:rect l="0" t="0" r="0" b="0"/>
          <a:pathLst>
            <a:path>
              <a:moveTo>
                <a:pt x="0" y="0"/>
              </a:moveTo>
              <a:lnTo>
                <a:pt x="216025"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10E33BDF-9149-4825-8523-32B0B104D7C0}" type="sibTrans" cxnId="{561954FF-C55E-4F2B-A9B6-929508FFF2A7}">
      <dgm:prSet/>
      <dgm:spPr/>
      <dgm:t>
        <a:bodyPr/>
        <a:lstStyle/>
        <a:p>
          <a:endParaRPr lang="hr-HR"/>
        </a:p>
      </dgm:t>
    </dgm:pt>
    <dgm:pt modelId="{3CDEF0E2-90BB-4ACF-925E-00206E2924A3}" type="pres">
      <dgm:prSet presAssocID="{A36F1D2F-583A-4EAD-AF49-5461312D71FD}" presName="Name0" presStyleCnt="0">
        <dgm:presLayoutVars>
          <dgm:chMax val="1"/>
          <dgm:chPref val="1"/>
          <dgm:dir/>
          <dgm:animOne val="branch"/>
          <dgm:animLvl val="lvl"/>
        </dgm:presLayoutVars>
      </dgm:prSet>
      <dgm:spPr/>
    </dgm:pt>
    <dgm:pt modelId="{7CC616BF-5A47-48B1-9E82-E7D532B52C0E}" type="pres">
      <dgm:prSet presAssocID="{4CF6EA22-F797-4DEF-A65F-FEC188538241}" presName="singleCycle" presStyleCnt="0"/>
      <dgm:spPr/>
    </dgm:pt>
    <dgm:pt modelId="{EA2AC61E-C32B-4F9A-9992-8EBE434F0A47}" type="pres">
      <dgm:prSet presAssocID="{4CF6EA22-F797-4DEF-A65F-FEC188538241}" presName="singleCenter" presStyleLbl="node1" presStyleIdx="0" presStyleCnt="4" custScaleX="171638" custScaleY="128163" custLinFactNeighborX="2082" custLinFactNeighborY="18378">
        <dgm:presLayoutVars>
          <dgm:chMax val="7"/>
          <dgm:chPref val="7"/>
        </dgm:presLayoutVars>
      </dgm:prSet>
      <dgm:spPr/>
    </dgm:pt>
    <dgm:pt modelId="{0D9C806F-DE07-4681-A666-8757828AC83B}" type="pres">
      <dgm:prSet presAssocID="{AB13EAE2-C754-47FD-BA57-01185AAF8318}" presName="Name56" presStyleLbl="parChTrans1D2" presStyleIdx="0" presStyleCnt="3"/>
      <dgm:spPr/>
    </dgm:pt>
    <dgm:pt modelId="{09A1F46F-7CE7-45E9-80B2-5B8FA5E78D1E}" type="pres">
      <dgm:prSet presAssocID="{9CB7940C-AF8C-4AB7-A657-9F25DD856CE6}" presName="text0" presStyleLbl="node1" presStyleIdx="1" presStyleCnt="4" custScaleX="465606" custScaleY="193662" custRadScaleRad="82546" custRadScaleInc="-58321">
        <dgm:presLayoutVars>
          <dgm:bulletEnabled val="1"/>
        </dgm:presLayoutVars>
      </dgm:prSet>
      <dgm:spPr/>
    </dgm:pt>
    <dgm:pt modelId="{576E88F3-E02B-4B5B-928D-F2425C5826FB}" type="pres">
      <dgm:prSet presAssocID="{8A182CB3-B11A-4E0D-98F2-2796AF7B7325}" presName="Name56" presStyleLbl="parChTrans1D2" presStyleIdx="1" presStyleCnt="3"/>
      <dgm:spPr/>
    </dgm:pt>
    <dgm:pt modelId="{620191A6-083B-4DED-AF65-0DF3FAB00EE9}" type="pres">
      <dgm:prSet presAssocID="{13B1C56F-0AE5-4850-9FC7-B8310563B72F}" presName="text0" presStyleLbl="node1" presStyleIdx="2" presStyleCnt="4" custScaleX="223265" custScaleY="369026" custRadScaleRad="140993" custRadScaleInc="-61263">
        <dgm:presLayoutVars>
          <dgm:bulletEnabled val="1"/>
        </dgm:presLayoutVars>
      </dgm:prSet>
      <dgm:spPr>
        <a:prstGeom prst="roundRect">
          <a:avLst/>
        </a:prstGeom>
      </dgm:spPr>
    </dgm:pt>
    <dgm:pt modelId="{07B5722F-929F-4D21-ABEE-0DFE750F6FA4}" type="pres">
      <dgm:prSet presAssocID="{CAF79E6B-1B6E-44A8-8D2C-6CC779020292}" presName="Name56" presStyleLbl="parChTrans1D2" presStyleIdx="2" presStyleCnt="3"/>
      <dgm:spPr/>
    </dgm:pt>
    <dgm:pt modelId="{8375AE52-D831-4692-87C8-C450E9B3B910}" type="pres">
      <dgm:prSet presAssocID="{83C58D39-FC6A-44F2-8054-E1457945EFAC}" presName="text0" presStyleLbl="node1" presStyleIdx="3" presStyleCnt="4" custScaleX="260698" custScaleY="281320" custRadScaleRad="141933" custRadScaleInc="24271">
        <dgm:presLayoutVars>
          <dgm:bulletEnabled val="1"/>
        </dgm:presLayoutVars>
      </dgm:prSet>
      <dgm:spPr>
        <a:prstGeom prst="roundRect">
          <a:avLst/>
        </a:prstGeom>
      </dgm:spPr>
    </dgm:pt>
  </dgm:ptLst>
  <dgm:cxnLst>
    <dgm:cxn modelId="{6F439206-2250-4FF0-B62F-2663BBB5390D}" type="presOf" srcId="{4CF6EA22-F797-4DEF-A65F-FEC188538241}" destId="{EA2AC61E-C32B-4F9A-9992-8EBE434F0A47}" srcOrd="0" destOrd="0" presId="urn:microsoft.com/office/officeart/2008/layout/RadialCluster"/>
    <dgm:cxn modelId="{9B593C0B-1B52-4839-AB58-26D8B344E61E}" type="presOf" srcId="{83C58D39-FC6A-44F2-8054-E1457945EFAC}" destId="{8375AE52-D831-4692-87C8-C450E9B3B910}" srcOrd="0" destOrd="0" presId="urn:microsoft.com/office/officeart/2008/layout/RadialCluster"/>
    <dgm:cxn modelId="{1A020A2C-0258-417C-8BD4-0817E5BCDF12}" srcId="{4CF6EA22-F797-4DEF-A65F-FEC188538241}" destId="{9CB7940C-AF8C-4AB7-A657-9F25DD856CE6}" srcOrd="0" destOrd="0" parTransId="{AB13EAE2-C754-47FD-BA57-01185AAF8318}" sibTransId="{2AE5B2C6-6FCD-4293-83B6-E6755D98920E}"/>
    <dgm:cxn modelId="{4AB9906F-254A-4C10-B269-D2A140C99BA9}" type="presOf" srcId="{13B1C56F-0AE5-4850-9FC7-B8310563B72F}" destId="{620191A6-083B-4DED-AF65-0DF3FAB00EE9}" srcOrd="0" destOrd="0" presId="urn:microsoft.com/office/officeart/2008/layout/RadialCluster"/>
    <dgm:cxn modelId="{CAD88556-49BB-4324-8A1D-FF32B95326BE}" type="presOf" srcId="{A36F1D2F-583A-4EAD-AF49-5461312D71FD}" destId="{3CDEF0E2-90BB-4ACF-925E-00206E2924A3}" srcOrd="0" destOrd="0" presId="urn:microsoft.com/office/officeart/2008/layout/RadialCluster"/>
    <dgm:cxn modelId="{0D5BE678-E06F-478D-891E-9A1AA213CA94}" type="presOf" srcId="{9CB7940C-AF8C-4AB7-A657-9F25DD856CE6}" destId="{09A1F46F-7CE7-45E9-80B2-5B8FA5E78D1E}" srcOrd="0" destOrd="0" presId="urn:microsoft.com/office/officeart/2008/layout/RadialCluster"/>
    <dgm:cxn modelId="{8E7241D0-CA71-46F7-9855-C6EC99C1A1DC}" srcId="{4CF6EA22-F797-4DEF-A65F-FEC188538241}" destId="{13B1C56F-0AE5-4850-9FC7-B8310563B72F}" srcOrd="1" destOrd="0" parTransId="{8A182CB3-B11A-4E0D-98F2-2796AF7B7325}" sibTransId="{9DEA9101-221C-4A6C-8DF6-9DE0D10239D1}"/>
    <dgm:cxn modelId="{9030A0E0-09DA-408F-99AE-D8296D3807F9}" type="presOf" srcId="{8A182CB3-B11A-4E0D-98F2-2796AF7B7325}" destId="{576E88F3-E02B-4B5B-928D-F2425C5826FB}" srcOrd="0" destOrd="0" presId="urn:microsoft.com/office/officeart/2008/layout/RadialCluster"/>
    <dgm:cxn modelId="{ED393DE1-03D5-4B46-9A4E-AAE9177EBA37}" type="presOf" srcId="{AB13EAE2-C754-47FD-BA57-01185AAF8318}" destId="{0D9C806F-DE07-4681-A666-8757828AC83B}" srcOrd="0" destOrd="0" presId="urn:microsoft.com/office/officeart/2008/layout/RadialCluster"/>
    <dgm:cxn modelId="{169398E8-27A2-4D55-BE52-B9D921A78721}" type="presOf" srcId="{CAF79E6B-1B6E-44A8-8D2C-6CC779020292}" destId="{07B5722F-929F-4D21-ABEE-0DFE750F6FA4}" srcOrd="0" destOrd="0" presId="urn:microsoft.com/office/officeart/2008/layout/RadialCluster"/>
    <dgm:cxn modelId="{7858F0F0-3963-4A66-88A4-F337C31E8EA4}" srcId="{A36F1D2F-583A-4EAD-AF49-5461312D71FD}" destId="{4CF6EA22-F797-4DEF-A65F-FEC188538241}" srcOrd="0" destOrd="0" parTransId="{82A84970-878D-4275-B344-DE072C6889C9}" sibTransId="{3B2F3CCC-8E21-4D83-A395-E133BD416844}"/>
    <dgm:cxn modelId="{561954FF-C55E-4F2B-A9B6-929508FFF2A7}" srcId="{4CF6EA22-F797-4DEF-A65F-FEC188538241}" destId="{83C58D39-FC6A-44F2-8054-E1457945EFAC}" srcOrd="2" destOrd="0" parTransId="{CAF79E6B-1B6E-44A8-8D2C-6CC779020292}" sibTransId="{10E33BDF-9149-4825-8523-32B0B104D7C0}"/>
    <dgm:cxn modelId="{F9C0ED40-DCE5-41AA-B2CC-111D523160FE}" type="presParOf" srcId="{3CDEF0E2-90BB-4ACF-925E-00206E2924A3}" destId="{7CC616BF-5A47-48B1-9E82-E7D532B52C0E}" srcOrd="0" destOrd="0" presId="urn:microsoft.com/office/officeart/2008/layout/RadialCluster"/>
    <dgm:cxn modelId="{B299F5A9-049F-4963-8D92-E653EA392546}" type="presParOf" srcId="{7CC616BF-5A47-48B1-9E82-E7D532B52C0E}" destId="{EA2AC61E-C32B-4F9A-9992-8EBE434F0A47}" srcOrd="0" destOrd="0" presId="urn:microsoft.com/office/officeart/2008/layout/RadialCluster"/>
    <dgm:cxn modelId="{CD3C171C-16C6-42A3-B2B0-9BBD1E80B71F}" type="presParOf" srcId="{7CC616BF-5A47-48B1-9E82-E7D532B52C0E}" destId="{0D9C806F-DE07-4681-A666-8757828AC83B}" srcOrd="1" destOrd="0" presId="urn:microsoft.com/office/officeart/2008/layout/RadialCluster"/>
    <dgm:cxn modelId="{B9A966EE-02E7-4FC0-8A23-DF977E3C093A}" type="presParOf" srcId="{7CC616BF-5A47-48B1-9E82-E7D532B52C0E}" destId="{09A1F46F-7CE7-45E9-80B2-5B8FA5E78D1E}" srcOrd="2" destOrd="0" presId="urn:microsoft.com/office/officeart/2008/layout/RadialCluster"/>
    <dgm:cxn modelId="{85D774C5-CB0D-4379-8F88-081BD2A13876}" type="presParOf" srcId="{7CC616BF-5A47-48B1-9E82-E7D532B52C0E}" destId="{576E88F3-E02B-4B5B-928D-F2425C5826FB}" srcOrd="3" destOrd="0" presId="urn:microsoft.com/office/officeart/2008/layout/RadialCluster"/>
    <dgm:cxn modelId="{55DF5288-8BC6-4361-825D-221B52414400}" type="presParOf" srcId="{7CC616BF-5A47-48B1-9E82-E7D532B52C0E}" destId="{620191A6-083B-4DED-AF65-0DF3FAB00EE9}" srcOrd="4" destOrd="0" presId="urn:microsoft.com/office/officeart/2008/layout/RadialCluster"/>
    <dgm:cxn modelId="{1EBAB5F5-E10B-43C7-9367-162922C221F4}" type="presParOf" srcId="{7CC616BF-5A47-48B1-9E82-E7D532B52C0E}" destId="{07B5722F-929F-4D21-ABEE-0DFE750F6FA4}" srcOrd="5" destOrd="0" presId="urn:microsoft.com/office/officeart/2008/layout/RadialCluster"/>
    <dgm:cxn modelId="{CBDAD707-846E-4EB4-953C-B58313F12F97}" type="presParOf" srcId="{7CC616BF-5A47-48B1-9E82-E7D532B52C0E}" destId="{8375AE52-D831-4692-87C8-C450E9B3B91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31014-F17B-41E9-8A3E-AE63535DE51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hr-HR"/>
        </a:p>
      </dgm:t>
    </dgm:pt>
    <dgm:pt modelId="{268953DA-FFCE-4B12-907F-5C27BB7DA296}">
      <dgm:prSet phldrT="[Text]" custT="1"/>
      <dgm:spPr>
        <a:solidFill>
          <a:schemeClr val="accent2">
            <a:lumMod val="40000"/>
            <a:lumOff val="60000"/>
          </a:schemeClr>
        </a:solidFill>
      </dgm:spPr>
      <dgm:t>
        <a:bodyPr/>
        <a:lstStyle/>
        <a:p>
          <a:pPr algn="l"/>
          <a:endParaRPr lang="hr-HR" sz="1200" b="1" dirty="0"/>
        </a:p>
        <a:p>
          <a:pPr algn="l"/>
          <a:r>
            <a:rPr lang="hr-HR" sz="1200" b="1" dirty="0"/>
            <a:t>Komunikacija</a:t>
          </a:r>
        </a:p>
        <a:p>
          <a:pPr algn="l"/>
          <a:r>
            <a:rPr lang="hr-HR" sz="1200" b="0" dirty="0"/>
            <a:t>1. Uvijek navoditi referentni broj Ugovora prilikom pisane komunikacije (čl. 9.1. Posebnih uvjeta Ugovora)</a:t>
          </a:r>
        </a:p>
        <a:p>
          <a:pPr algn="l"/>
          <a:r>
            <a:rPr lang="hr-HR" sz="1200" b="0" dirty="0"/>
            <a:t>2. U slučaju promjene vezane za kontakt obavijestiti najkasnije u roku od 3 dana od dana nastanka promjene (čl. 9.2. Posebnih uvjeta Ugovora)</a:t>
          </a:r>
        </a:p>
        <a:p>
          <a:pPr algn="l"/>
          <a:r>
            <a:rPr lang="hr-HR" sz="1200" b="0" dirty="0"/>
            <a:t>3. Korisnik je obvezan obavijestiti PT2 o okolnostima koje utječu ili mogu utjecati na valjanu provedbu projekta, a u tu svrhu može predložiti i izmjenu Ugovora, kao i o sumnji na sukob interesa (čl. 4.7. i 4.8 Općih uvjeta, čl. 10.2 Općih uvjeta Ugovora)</a:t>
          </a:r>
        </a:p>
        <a:p>
          <a:pPr algn="l"/>
          <a:endParaRPr lang="hr-HR" sz="1200" b="1" dirty="0"/>
        </a:p>
      </dgm:t>
    </dgm:pt>
    <dgm:pt modelId="{3E55ECD9-567A-439D-B849-50A9BB4E203C}" type="parTrans" cxnId="{DDDDCCB4-DF3F-45C1-BC80-03A7134CC4BE}">
      <dgm:prSet/>
      <dgm:spPr/>
      <dgm:t>
        <a:bodyPr/>
        <a:lstStyle/>
        <a:p>
          <a:endParaRPr lang="hr-HR"/>
        </a:p>
      </dgm:t>
    </dgm:pt>
    <dgm:pt modelId="{D507CD61-9140-4BF3-BAC3-A3679B82CCB3}" type="sibTrans" cxnId="{DDDDCCB4-DF3F-45C1-BC80-03A7134CC4BE}">
      <dgm:prSet/>
      <dgm:spPr/>
      <dgm:t>
        <a:bodyPr/>
        <a:lstStyle/>
        <a:p>
          <a:endParaRPr lang="hr-HR"/>
        </a:p>
      </dgm:t>
    </dgm:pt>
    <dgm:pt modelId="{0AA8C6FE-B9D1-42FB-8314-8AADFFD2BD55}">
      <dgm:prSet phldrT="[Text]" custT="1"/>
      <dgm:spPr/>
      <dgm:t>
        <a:bodyPr/>
        <a:lstStyle/>
        <a:p>
          <a:pPr algn="ctr">
            <a:spcAft>
              <a:spcPct val="35000"/>
            </a:spcAft>
          </a:pPr>
          <a:endParaRPr lang="hr-HR" sz="1400" b="1" dirty="0">
            <a:solidFill>
              <a:srgbClr val="FF0000"/>
            </a:solidFill>
          </a:endParaRPr>
        </a:p>
        <a:p>
          <a:pPr algn="l">
            <a:spcAft>
              <a:spcPts val="0"/>
            </a:spcAft>
          </a:pPr>
          <a:endParaRPr lang="hr-HR" sz="1400" b="1" dirty="0">
            <a:solidFill>
              <a:schemeClr val="bg1"/>
            </a:solidFill>
          </a:endParaRPr>
        </a:p>
        <a:p>
          <a:pPr algn="l">
            <a:spcAft>
              <a:spcPts val="0"/>
            </a:spcAft>
          </a:pPr>
          <a:r>
            <a:rPr lang="hr-HR" sz="1200" b="1" dirty="0">
              <a:solidFill>
                <a:schemeClr val="bg1"/>
              </a:solidFill>
            </a:rPr>
            <a:t>1. Dostava Plana nabave i Početnog plana ZNS-a</a:t>
          </a:r>
        </a:p>
        <a:p>
          <a:pPr algn="l">
            <a:spcAft>
              <a:spcPts val="0"/>
            </a:spcAft>
          </a:pPr>
          <a:r>
            <a:rPr lang="hr-HR" sz="1200" b="1" dirty="0">
              <a:solidFill>
                <a:schemeClr val="bg1"/>
              </a:solidFill>
            </a:rPr>
            <a:t>2. Izvještavanja (kvartalna i završno)</a:t>
          </a:r>
        </a:p>
        <a:p>
          <a:pPr algn="l">
            <a:spcAft>
              <a:spcPts val="0"/>
            </a:spcAft>
          </a:pPr>
          <a:r>
            <a:rPr lang="hr-HR" sz="1200" b="1" dirty="0">
              <a:solidFill>
                <a:schemeClr val="bg1"/>
              </a:solidFill>
            </a:rPr>
            <a:t>3. Povrh obveze izvještavanja, UT i PT2 mogu u svako doba zahtijevati dostavu dodatnih informacija - za vrijeme izvršavanja Ugovora te u razdoblju od 5 godina nakon izvršenja (čl. 7.2. Općih uvjeta Ugovora)</a:t>
          </a:r>
        </a:p>
        <a:p>
          <a:pPr algn="ctr">
            <a:spcAft>
              <a:spcPct val="35000"/>
            </a:spcAft>
          </a:pPr>
          <a:endParaRPr lang="hr-HR" sz="1400" b="1" dirty="0">
            <a:solidFill>
              <a:schemeClr val="bg1"/>
            </a:solidFill>
          </a:endParaRPr>
        </a:p>
        <a:p>
          <a:pPr algn="ctr">
            <a:spcAft>
              <a:spcPct val="35000"/>
            </a:spcAft>
          </a:pPr>
          <a:endParaRPr lang="hr-HR" sz="1400" b="1" dirty="0">
            <a:solidFill>
              <a:schemeClr val="bg1"/>
            </a:solidFill>
          </a:endParaRPr>
        </a:p>
        <a:p>
          <a:pPr algn="ctr">
            <a:spcAft>
              <a:spcPct val="35000"/>
            </a:spcAft>
          </a:pPr>
          <a:endParaRPr lang="hr-HR" sz="1400" b="1" dirty="0">
            <a:solidFill>
              <a:schemeClr val="bg1"/>
            </a:solidFill>
          </a:endParaRPr>
        </a:p>
        <a:p>
          <a:pPr algn="ctr">
            <a:spcAft>
              <a:spcPct val="35000"/>
            </a:spcAft>
          </a:pPr>
          <a:endParaRPr lang="hr-HR" sz="1400" b="1" dirty="0">
            <a:solidFill>
              <a:schemeClr val="bg1"/>
            </a:solidFill>
          </a:endParaRPr>
        </a:p>
        <a:p>
          <a:pPr algn="ctr">
            <a:spcAft>
              <a:spcPct val="35000"/>
            </a:spcAft>
          </a:pPr>
          <a:endParaRPr lang="hr-HR" sz="1200" dirty="0"/>
        </a:p>
      </dgm:t>
    </dgm:pt>
    <dgm:pt modelId="{DC5AB265-51B9-42D0-A26C-156F52D163CF}" type="parTrans" cxnId="{1E9AE596-905F-404B-9227-E6B31DB83105}">
      <dgm:prSet/>
      <dgm:spPr/>
      <dgm:t>
        <a:bodyPr/>
        <a:lstStyle/>
        <a:p>
          <a:endParaRPr lang="hr-HR"/>
        </a:p>
      </dgm:t>
    </dgm:pt>
    <dgm:pt modelId="{0151EA85-0823-4E84-9F34-99B9F586D6CC}" type="sibTrans" cxnId="{1E9AE596-905F-404B-9227-E6B31DB83105}">
      <dgm:prSet/>
      <dgm:spPr/>
      <dgm:t>
        <a:bodyPr/>
        <a:lstStyle/>
        <a:p>
          <a:endParaRPr lang="hr-HR"/>
        </a:p>
      </dgm:t>
    </dgm:pt>
    <dgm:pt modelId="{80FDA51E-553D-4CC5-B628-9D48A1E8C9F7}">
      <dgm:prSet phldrT="[Text]" custT="1"/>
      <dgm:spPr/>
      <dgm:t>
        <a:bodyPr/>
        <a:lstStyle/>
        <a:p>
          <a:pPr algn="l"/>
          <a:r>
            <a:rPr lang="hr-HR" sz="1200" b="1" dirty="0"/>
            <a:t>4. Prikupljanje i izvještavanje o pokazateljima provedbe </a:t>
          </a:r>
          <a:r>
            <a:rPr lang="hr-HR" sz="1200" b="0" dirty="0"/>
            <a:t>u skladu s Uputama nositeljima projekta za prikupljanje i obradu podataka u okviru provedbe  OP ULJP 2014.-2020  u </a:t>
          </a:r>
          <a:r>
            <a:rPr lang="pl-PL" sz="1200" b="0" dirty="0"/>
            <a:t>Informacijskom sustavu za praćenje mikropodataka, te u okviru ZNS-a (čl. 6.2. i čl. 6.4. Općih uvjeta)</a:t>
          </a:r>
        </a:p>
        <a:p>
          <a:pPr algn="l"/>
          <a:endParaRPr lang="pl-PL" sz="1200" b="0" dirty="0"/>
        </a:p>
        <a:p>
          <a:pPr algn="l"/>
          <a:endParaRPr lang="pl-PL" sz="1200" b="0" dirty="0"/>
        </a:p>
        <a:p>
          <a:pPr algn="l"/>
          <a:endParaRPr lang="hr-HR" sz="1200" b="1" dirty="0"/>
        </a:p>
      </dgm:t>
    </dgm:pt>
    <dgm:pt modelId="{29630EA0-99AE-4FEB-84E9-A431C202C69D}" type="parTrans" cxnId="{10E091EE-D397-4B56-B7F8-8F39B6829827}">
      <dgm:prSet/>
      <dgm:spPr/>
      <dgm:t>
        <a:bodyPr/>
        <a:lstStyle/>
        <a:p>
          <a:endParaRPr lang="hr-HR"/>
        </a:p>
      </dgm:t>
    </dgm:pt>
    <dgm:pt modelId="{3A077358-DE57-4CE6-86E4-506FE6EEEA3F}" type="sibTrans" cxnId="{10E091EE-D397-4B56-B7F8-8F39B6829827}">
      <dgm:prSet/>
      <dgm:spPr/>
      <dgm:t>
        <a:bodyPr/>
        <a:lstStyle/>
        <a:p>
          <a:endParaRPr lang="hr-HR"/>
        </a:p>
      </dgm:t>
    </dgm:pt>
    <dgm:pt modelId="{D6B5C2A6-8265-4EFE-BDF8-9982E3A4CE9C}">
      <dgm:prSet phldrT="[Text]" custT="1"/>
      <dgm:spPr/>
      <dgm:t>
        <a:bodyPr/>
        <a:lstStyle/>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r>
            <a:rPr lang="hr-HR" sz="1200" b="1" dirty="0"/>
            <a:t>5. Mjere osiguravanja javnosti i vidljivosti  </a:t>
          </a:r>
        </a:p>
        <a:p>
          <a:pPr algn="l"/>
          <a:r>
            <a:rPr lang="hr-HR" sz="1200" b="0" dirty="0"/>
            <a:t>(čl. 6 Posebnih uvjeta, čl. 8 Općih uvjeta)</a:t>
          </a:r>
        </a:p>
        <a:p>
          <a:r>
            <a:rPr lang="hr-HR" sz="1200" b="0" dirty="0"/>
            <a:t>Upute za korisnike sredstava za razdoblje 2014.-2020. Informiranje, komunikacija i vidljivost projekata mogu se naći na http://www.esf.hr/</a:t>
          </a:r>
          <a:r>
            <a:rPr lang="hr-HR" sz="1200" b="0" dirty="0" err="1"/>
            <a:t>vazni</a:t>
          </a:r>
          <a:r>
            <a:rPr lang="hr-HR" sz="1200" b="0" dirty="0"/>
            <a:t>-dokumenti/ .  Sukladno uputama  korisnik treba izraditi najmanje jedan plakat s informacijama o projektu (najmanje veličine A3) te ga postaviti ga mjesto koje je javnosti jasno vidljivo. </a:t>
          </a:r>
        </a:p>
        <a:p>
          <a:r>
            <a:rPr lang="hr-HR" sz="1200" b="0" dirty="0"/>
            <a:t>Upiti vezani za poštivanje pravila vidljivosti mogu se dostaviti PT2 na prethodnu konzultaciju i provjeru.</a:t>
          </a:r>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dgm:t>
    </dgm:pt>
    <dgm:pt modelId="{4CF67929-7FAA-47F3-AE1B-9787C5181B87}" type="parTrans" cxnId="{36338C7C-7927-41BA-B634-7C1FA6F6614E}">
      <dgm:prSet/>
      <dgm:spPr/>
      <dgm:t>
        <a:bodyPr/>
        <a:lstStyle/>
        <a:p>
          <a:endParaRPr lang="hr-HR"/>
        </a:p>
      </dgm:t>
    </dgm:pt>
    <dgm:pt modelId="{564CBC4F-C510-497B-A802-C0719B52B62E}" type="sibTrans" cxnId="{36338C7C-7927-41BA-B634-7C1FA6F6614E}">
      <dgm:prSet/>
      <dgm:spPr/>
      <dgm:t>
        <a:bodyPr/>
        <a:lstStyle/>
        <a:p>
          <a:endParaRPr lang="hr-HR"/>
        </a:p>
      </dgm:t>
    </dgm:pt>
    <dgm:pt modelId="{BBAFAB03-8DBD-4C3C-A311-C147026BAF69}">
      <dgm:prSet phldrT="[Text]" custT="1"/>
      <dgm:spPr/>
      <dgm:t>
        <a:bodyPr/>
        <a:lstStyle/>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endParaRPr lang="hr-HR" sz="1200" b="1" dirty="0"/>
        </a:p>
        <a:p>
          <a:pPr algn="l"/>
          <a:r>
            <a:rPr lang="hr-HR" sz="1200" b="1" dirty="0"/>
            <a:t>6. Eventualne izmjene tijekom provedbe: </a:t>
          </a:r>
        </a:p>
        <a:p>
          <a:pPr algn="l"/>
          <a:r>
            <a:rPr lang="hr-HR" sz="1200" b="0" dirty="0"/>
            <a:t>- one koje zahtijevaju Dodatak ugovoru (čl. 21 Općih uvjeta)</a:t>
          </a:r>
        </a:p>
        <a:p>
          <a:pPr algn="l"/>
          <a:r>
            <a:rPr lang="hr-HR" sz="1200" b="0" dirty="0"/>
            <a:t>- Izmjene manjeg značaja (čl. 22 Općih uvjeta) </a:t>
          </a:r>
        </a:p>
        <a:p>
          <a:pPr algn="l"/>
          <a:endParaRPr lang="hr-HR" sz="1200" b="0" dirty="0"/>
        </a:p>
        <a:p>
          <a:pPr algn="l"/>
          <a:endParaRPr lang="hr-HR" sz="1200" b="0" dirty="0"/>
        </a:p>
        <a:p>
          <a:pPr algn="l"/>
          <a:endParaRPr lang="hr-HR" sz="1200" b="0" dirty="0"/>
        </a:p>
        <a:p>
          <a:pPr algn="l"/>
          <a:endParaRPr lang="hr-HR" sz="1200" b="0" dirty="0"/>
        </a:p>
        <a:p>
          <a:pPr algn="l"/>
          <a:endParaRPr lang="hr-HR" sz="1200" b="0" dirty="0"/>
        </a:p>
        <a:p>
          <a:pPr algn="l"/>
          <a:endParaRPr lang="hr-HR" sz="1200" b="1" dirty="0"/>
        </a:p>
      </dgm:t>
    </dgm:pt>
    <dgm:pt modelId="{74730D84-E545-4238-BB8E-5639150026ED}" type="parTrans" cxnId="{A73D2489-753D-4950-B148-AEE4F60CCBD0}">
      <dgm:prSet/>
      <dgm:spPr/>
      <dgm:t>
        <a:bodyPr/>
        <a:lstStyle/>
        <a:p>
          <a:endParaRPr lang="hr-HR"/>
        </a:p>
      </dgm:t>
    </dgm:pt>
    <dgm:pt modelId="{D4D317CC-90E5-4809-8B04-7359FDB74327}" type="sibTrans" cxnId="{A73D2489-753D-4950-B148-AEE4F60CCBD0}">
      <dgm:prSet/>
      <dgm:spPr/>
      <dgm:t>
        <a:bodyPr/>
        <a:lstStyle/>
        <a:p>
          <a:endParaRPr lang="hr-HR"/>
        </a:p>
      </dgm:t>
    </dgm:pt>
    <dgm:pt modelId="{CA0A97E8-59AA-49E6-931D-1BC6ECE5F5CA}" type="pres">
      <dgm:prSet presAssocID="{71E31014-F17B-41E9-8A3E-AE63535DE511}" presName="diagram" presStyleCnt="0">
        <dgm:presLayoutVars>
          <dgm:chMax val="1"/>
          <dgm:dir/>
          <dgm:animLvl val="ctr"/>
          <dgm:resizeHandles val="exact"/>
        </dgm:presLayoutVars>
      </dgm:prSet>
      <dgm:spPr/>
    </dgm:pt>
    <dgm:pt modelId="{DE9AFF44-FD01-42E7-9A97-737B9977A71B}" type="pres">
      <dgm:prSet presAssocID="{71E31014-F17B-41E9-8A3E-AE63535DE511}" presName="matrix" presStyleCnt="0"/>
      <dgm:spPr/>
    </dgm:pt>
    <dgm:pt modelId="{53632A6C-F2CA-4316-B5F8-39BADFEF46ED}" type="pres">
      <dgm:prSet presAssocID="{71E31014-F17B-41E9-8A3E-AE63535DE511}" presName="tile1" presStyleLbl="node1" presStyleIdx="0" presStyleCnt="4" custLinFactNeighborX="-1750"/>
      <dgm:spPr>
        <a:prstGeom prst="rect">
          <a:avLst/>
        </a:prstGeom>
      </dgm:spPr>
    </dgm:pt>
    <dgm:pt modelId="{EB2640EB-4407-49CE-96BA-5A5C6595D8B2}" type="pres">
      <dgm:prSet presAssocID="{71E31014-F17B-41E9-8A3E-AE63535DE511}" presName="tile1text" presStyleLbl="node1" presStyleIdx="0" presStyleCnt="4">
        <dgm:presLayoutVars>
          <dgm:chMax val="0"/>
          <dgm:chPref val="0"/>
          <dgm:bulletEnabled val="1"/>
        </dgm:presLayoutVars>
      </dgm:prSet>
      <dgm:spPr>
        <a:prstGeom prst="rect">
          <a:avLst/>
        </a:prstGeom>
      </dgm:spPr>
    </dgm:pt>
    <dgm:pt modelId="{88CE91AD-754C-46C7-823D-B36FBF22B8E5}" type="pres">
      <dgm:prSet presAssocID="{71E31014-F17B-41E9-8A3E-AE63535DE511}" presName="tile2" presStyleLbl="node1" presStyleIdx="1" presStyleCnt="4" custLinFactNeighborX="-251"/>
      <dgm:spPr>
        <a:prstGeom prst="rect">
          <a:avLst/>
        </a:prstGeom>
      </dgm:spPr>
    </dgm:pt>
    <dgm:pt modelId="{60869EB4-97DB-4E1C-A4F1-FB5BF9F6BC3B}" type="pres">
      <dgm:prSet presAssocID="{71E31014-F17B-41E9-8A3E-AE63535DE511}" presName="tile2text" presStyleLbl="node1" presStyleIdx="1" presStyleCnt="4">
        <dgm:presLayoutVars>
          <dgm:chMax val="0"/>
          <dgm:chPref val="0"/>
          <dgm:bulletEnabled val="1"/>
        </dgm:presLayoutVars>
      </dgm:prSet>
      <dgm:spPr/>
    </dgm:pt>
    <dgm:pt modelId="{F5641AE4-FA0D-4521-A1C7-3248BB71287D}" type="pres">
      <dgm:prSet presAssocID="{71E31014-F17B-41E9-8A3E-AE63535DE511}" presName="tile3" presStyleLbl="node1" presStyleIdx="2" presStyleCnt="4"/>
      <dgm:spPr>
        <a:prstGeom prst="rect">
          <a:avLst/>
        </a:prstGeom>
      </dgm:spPr>
    </dgm:pt>
    <dgm:pt modelId="{47673EF1-B26E-4469-BC24-43AF0663F744}" type="pres">
      <dgm:prSet presAssocID="{71E31014-F17B-41E9-8A3E-AE63535DE511}" presName="tile3text" presStyleLbl="node1" presStyleIdx="2" presStyleCnt="4">
        <dgm:presLayoutVars>
          <dgm:chMax val="0"/>
          <dgm:chPref val="0"/>
          <dgm:bulletEnabled val="1"/>
        </dgm:presLayoutVars>
      </dgm:prSet>
      <dgm:spPr>
        <a:prstGeom prst="rect">
          <a:avLst/>
        </a:prstGeom>
      </dgm:spPr>
    </dgm:pt>
    <dgm:pt modelId="{0075EA9E-F530-46B5-A479-33A94E85CE57}" type="pres">
      <dgm:prSet presAssocID="{71E31014-F17B-41E9-8A3E-AE63535DE511}" presName="tile4" presStyleLbl="node1" presStyleIdx="3" presStyleCnt="4"/>
      <dgm:spPr>
        <a:prstGeom prst="rect">
          <a:avLst/>
        </a:prstGeom>
      </dgm:spPr>
    </dgm:pt>
    <dgm:pt modelId="{98648458-12E9-4E5C-B705-231842279BF5}" type="pres">
      <dgm:prSet presAssocID="{71E31014-F17B-41E9-8A3E-AE63535DE511}" presName="tile4text" presStyleLbl="node1" presStyleIdx="3" presStyleCnt="4">
        <dgm:presLayoutVars>
          <dgm:chMax val="0"/>
          <dgm:chPref val="0"/>
          <dgm:bulletEnabled val="1"/>
        </dgm:presLayoutVars>
      </dgm:prSet>
      <dgm:spPr>
        <a:prstGeom prst="rect">
          <a:avLst/>
        </a:prstGeom>
      </dgm:spPr>
    </dgm:pt>
    <dgm:pt modelId="{B67CA29E-3208-4107-965C-87780A2615B1}" type="pres">
      <dgm:prSet presAssocID="{71E31014-F17B-41E9-8A3E-AE63535DE511}" presName="centerTile" presStyleLbl="fgShp" presStyleIdx="0" presStyleCnt="1" custScaleX="264170" custScaleY="132360" custLinFactNeighborX="-752" custLinFactNeighborY="-20381">
        <dgm:presLayoutVars>
          <dgm:chMax val="0"/>
          <dgm:chPref val="0"/>
        </dgm:presLayoutVars>
      </dgm:prSet>
      <dgm:spPr/>
    </dgm:pt>
  </dgm:ptLst>
  <dgm:cxnLst>
    <dgm:cxn modelId="{8C55FA08-DBAF-4003-9467-4E80AC982086}" type="presOf" srcId="{BBAFAB03-8DBD-4C3C-A311-C147026BAF69}" destId="{98648458-12E9-4E5C-B705-231842279BF5}" srcOrd="1" destOrd="0" presId="urn:microsoft.com/office/officeart/2005/8/layout/matrix1"/>
    <dgm:cxn modelId="{41576328-BFD0-4E6C-8BEC-CD1AE7159117}" type="presOf" srcId="{0AA8C6FE-B9D1-42FB-8314-8AADFFD2BD55}" destId="{EB2640EB-4407-49CE-96BA-5A5C6595D8B2}" srcOrd="1" destOrd="0" presId="urn:microsoft.com/office/officeart/2005/8/layout/matrix1"/>
    <dgm:cxn modelId="{FF2FDB58-45CA-443A-8F0D-2DA2D193D512}" type="presOf" srcId="{D6B5C2A6-8265-4EFE-BDF8-9982E3A4CE9C}" destId="{F5641AE4-FA0D-4521-A1C7-3248BB71287D}" srcOrd="0" destOrd="0" presId="urn:microsoft.com/office/officeart/2005/8/layout/matrix1"/>
    <dgm:cxn modelId="{36338C7C-7927-41BA-B634-7C1FA6F6614E}" srcId="{268953DA-FFCE-4B12-907F-5C27BB7DA296}" destId="{D6B5C2A6-8265-4EFE-BDF8-9982E3A4CE9C}" srcOrd="2" destOrd="0" parTransId="{4CF67929-7FAA-47F3-AE1B-9787C5181B87}" sibTransId="{564CBC4F-C510-497B-A802-C0719B52B62E}"/>
    <dgm:cxn modelId="{95842981-7169-46F5-89F5-85A8E34895DD}" type="presOf" srcId="{80FDA51E-553D-4CC5-B628-9D48A1E8C9F7}" destId="{88CE91AD-754C-46C7-823D-B36FBF22B8E5}" srcOrd="0" destOrd="0" presId="urn:microsoft.com/office/officeart/2005/8/layout/matrix1"/>
    <dgm:cxn modelId="{0B600D89-ABBA-4475-AFE0-FF88A3DD16C2}" type="presOf" srcId="{71E31014-F17B-41E9-8A3E-AE63535DE511}" destId="{CA0A97E8-59AA-49E6-931D-1BC6ECE5F5CA}" srcOrd="0" destOrd="0" presId="urn:microsoft.com/office/officeart/2005/8/layout/matrix1"/>
    <dgm:cxn modelId="{A73D2489-753D-4950-B148-AEE4F60CCBD0}" srcId="{268953DA-FFCE-4B12-907F-5C27BB7DA296}" destId="{BBAFAB03-8DBD-4C3C-A311-C147026BAF69}" srcOrd="3" destOrd="0" parTransId="{74730D84-E545-4238-BB8E-5639150026ED}" sibTransId="{D4D317CC-90E5-4809-8B04-7359FDB74327}"/>
    <dgm:cxn modelId="{A63BB993-4021-447B-9F62-260ED50FCD18}" type="presOf" srcId="{D6B5C2A6-8265-4EFE-BDF8-9982E3A4CE9C}" destId="{47673EF1-B26E-4469-BC24-43AF0663F744}" srcOrd="1" destOrd="0" presId="urn:microsoft.com/office/officeart/2005/8/layout/matrix1"/>
    <dgm:cxn modelId="{1E9AE596-905F-404B-9227-E6B31DB83105}" srcId="{268953DA-FFCE-4B12-907F-5C27BB7DA296}" destId="{0AA8C6FE-B9D1-42FB-8314-8AADFFD2BD55}" srcOrd="0" destOrd="0" parTransId="{DC5AB265-51B9-42D0-A26C-156F52D163CF}" sibTransId="{0151EA85-0823-4E84-9F34-99B9F586D6CC}"/>
    <dgm:cxn modelId="{679E009B-9F31-4460-ABB1-B5CB9D2F029D}" type="presOf" srcId="{80FDA51E-553D-4CC5-B628-9D48A1E8C9F7}" destId="{60869EB4-97DB-4E1C-A4F1-FB5BF9F6BC3B}" srcOrd="1" destOrd="0" presId="urn:microsoft.com/office/officeart/2005/8/layout/matrix1"/>
    <dgm:cxn modelId="{C83E5A9E-4D8F-400D-AD27-9E49651DE522}" type="presOf" srcId="{268953DA-FFCE-4B12-907F-5C27BB7DA296}" destId="{B67CA29E-3208-4107-965C-87780A2615B1}" srcOrd="0" destOrd="0" presId="urn:microsoft.com/office/officeart/2005/8/layout/matrix1"/>
    <dgm:cxn modelId="{DDDDCCB4-DF3F-45C1-BC80-03A7134CC4BE}" srcId="{71E31014-F17B-41E9-8A3E-AE63535DE511}" destId="{268953DA-FFCE-4B12-907F-5C27BB7DA296}" srcOrd="0" destOrd="0" parTransId="{3E55ECD9-567A-439D-B849-50A9BB4E203C}" sibTransId="{D507CD61-9140-4BF3-BAC3-A3679B82CCB3}"/>
    <dgm:cxn modelId="{59DAA2C6-F185-4CEC-8190-9E59CAD9AECD}" type="presOf" srcId="{0AA8C6FE-B9D1-42FB-8314-8AADFFD2BD55}" destId="{53632A6C-F2CA-4316-B5F8-39BADFEF46ED}" srcOrd="0" destOrd="0" presId="urn:microsoft.com/office/officeart/2005/8/layout/matrix1"/>
    <dgm:cxn modelId="{13B9D5D5-9ADB-4383-A88C-8AA22C8DD0E2}" type="presOf" srcId="{BBAFAB03-8DBD-4C3C-A311-C147026BAF69}" destId="{0075EA9E-F530-46B5-A479-33A94E85CE57}" srcOrd="0" destOrd="0" presId="urn:microsoft.com/office/officeart/2005/8/layout/matrix1"/>
    <dgm:cxn modelId="{10E091EE-D397-4B56-B7F8-8F39B6829827}" srcId="{268953DA-FFCE-4B12-907F-5C27BB7DA296}" destId="{80FDA51E-553D-4CC5-B628-9D48A1E8C9F7}" srcOrd="1" destOrd="0" parTransId="{29630EA0-99AE-4FEB-84E9-A431C202C69D}" sibTransId="{3A077358-DE57-4CE6-86E4-506FE6EEEA3F}"/>
    <dgm:cxn modelId="{FA5A7FD2-C0F1-45C8-9F61-A3356437912C}" type="presParOf" srcId="{CA0A97E8-59AA-49E6-931D-1BC6ECE5F5CA}" destId="{DE9AFF44-FD01-42E7-9A97-737B9977A71B}" srcOrd="0" destOrd="0" presId="urn:microsoft.com/office/officeart/2005/8/layout/matrix1"/>
    <dgm:cxn modelId="{5D1C6F97-DC88-4380-BEEC-712FCB79AA7F}" type="presParOf" srcId="{DE9AFF44-FD01-42E7-9A97-737B9977A71B}" destId="{53632A6C-F2CA-4316-B5F8-39BADFEF46ED}" srcOrd="0" destOrd="0" presId="urn:microsoft.com/office/officeart/2005/8/layout/matrix1"/>
    <dgm:cxn modelId="{F1DF1ECA-E0A8-4BB4-A8E0-783395298EDB}" type="presParOf" srcId="{DE9AFF44-FD01-42E7-9A97-737B9977A71B}" destId="{EB2640EB-4407-49CE-96BA-5A5C6595D8B2}" srcOrd="1" destOrd="0" presId="urn:microsoft.com/office/officeart/2005/8/layout/matrix1"/>
    <dgm:cxn modelId="{6C15801C-3F46-49F7-BF5F-A801F93757E8}" type="presParOf" srcId="{DE9AFF44-FD01-42E7-9A97-737B9977A71B}" destId="{88CE91AD-754C-46C7-823D-B36FBF22B8E5}" srcOrd="2" destOrd="0" presId="urn:microsoft.com/office/officeart/2005/8/layout/matrix1"/>
    <dgm:cxn modelId="{6B538B1C-ECFA-4A89-B80D-D0429599F139}" type="presParOf" srcId="{DE9AFF44-FD01-42E7-9A97-737B9977A71B}" destId="{60869EB4-97DB-4E1C-A4F1-FB5BF9F6BC3B}" srcOrd="3" destOrd="0" presId="urn:microsoft.com/office/officeart/2005/8/layout/matrix1"/>
    <dgm:cxn modelId="{859637F7-1591-4940-AEA1-DB7FCAC95CE1}" type="presParOf" srcId="{DE9AFF44-FD01-42E7-9A97-737B9977A71B}" destId="{F5641AE4-FA0D-4521-A1C7-3248BB71287D}" srcOrd="4" destOrd="0" presId="urn:microsoft.com/office/officeart/2005/8/layout/matrix1"/>
    <dgm:cxn modelId="{6EDC85D1-73A7-4176-AF1B-D27C60535733}" type="presParOf" srcId="{DE9AFF44-FD01-42E7-9A97-737B9977A71B}" destId="{47673EF1-B26E-4469-BC24-43AF0663F744}" srcOrd="5" destOrd="0" presId="urn:microsoft.com/office/officeart/2005/8/layout/matrix1"/>
    <dgm:cxn modelId="{47EE45F6-3DC4-4765-82E2-2482FEA2A527}" type="presParOf" srcId="{DE9AFF44-FD01-42E7-9A97-737B9977A71B}" destId="{0075EA9E-F530-46B5-A479-33A94E85CE57}" srcOrd="6" destOrd="0" presId="urn:microsoft.com/office/officeart/2005/8/layout/matrix1"/>
    <dgm:cxn modelId="{F8ED43DC-8D33-41B4-B0F4-0236654C455C}" type="presParOf" srcId="{DE9AFF44-FD01-42E7-9A97-737B9977A71B}" destId="{98648458-12E9-4E5C-B705-231842279BF5}" srcOrd="7" destOrd="0" presId="urn:microsoft.com/office/officeart/2005/8/layout/matrix1"/>
    <dgm:cxn modelId="{8A299521-1E39-4C1A-BC4D-26A9DFC9A8C7}" type="presParOf" srcId="{CA0A97E8-59AA-49E6-931D-1BC6ECE5F5CA}" destId="{B67CA29E-3208-4107-965C-87780A2615B1}" srcOrd="1" destOrd="0" presId="urn:microsoft.com/office/officeart/2005/8/layout/matrix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51CBF-CAAD-40DC-B6A3-0CC53E04BC0E}">
      <dsp:nvSpPr>
        <dsp:cNvPr id="0" name=""/>
        <dsp:cNvSpPr/>
      </dsp:nvSpPr>
      <dsp:spPr>
        <a:xfrm>
          <a:off x="0" y="139660"/>
          <a:ext cx="3119772" cy="50637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hr-HR" sz="1400" kern="1200" dirty="0">
              <a:solidFill>
                <a:sysClr val="window" lastClr="FFFFFF"/>
              </a:solidFill>
              <a:latin typeface="Calibri"/>
              <a:ea typeface="+mn-ea"/>
              <a:cs typeface="+mn-cs"/>
            </a:rPr>
            <a:t>IZMJENE NA TEMELJU ZAHTJEVA UGOVORNE STRANE</a:t>
          </a:r>
        </a:p>
      </dsp:txBody>
      <dsp:txXfrm>
        <a:off x="14831" y="154491"/>
        <a:ext cx="3090110" cy="476716"/>
      </dsp:txXfrm>
    </dsp:sp>
    <dsp:sp modelId="{7116FDDF-FD15-4E18-95FB-957CA1F9F1E0}">
      <dsp:nvSpPr>
        <dsp:cNvPr id="0" name=""/>
        <dsp:cNvSpPr/>
      </dsp:nvSpPr>
      <dsp:spPr>
        <a:xfrm>
          <a:off x="311977" y="646038"/>
          <a:ext cx="317185" cy="1182087"/>
        </a:xfrm>
        <a:custGeom>
          <a:avLst/>
          <a:gdLst/>
          <a:ahLst/>
          <a:cxnLst/>
          <a:rect l="0" t="0" r="0" b="0"/>
          <a:pathLst>
            <a:path>
              <a:moveTo>
                <a:pt x="0" y="0"/>
              </a:moveTo>
              <a:lnTo>
                <a:pt x="0" y="1082239"/>
              </a:lnTo>
              <a:lnTo>
                <a:pt x="231526" y="1082239"/>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79A2446-346A-4C08-8C6F-A4DDD06E13F9}">
      <dsp:nvSpPr>
        <dsp:cNvPr id="0" name=""/>
        <dsp:cNvSpPr/>
      </dsp:nvSpPr>
      <dsp:spPr>
        <a:xfrm>
          <a:off x="629162" y="736779"/>
          <a:ext cx="7914413" cy="218269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endParaRPr lang="hr-HR" sz="1200" b="1" kern="1200" dirty="0">
            <a:solidFill>
              <a:sysClr val="windowText" lastClr="000000">
                <a:hueOff val="0"/>
                <a:satOff val="0"/>
                <a:lumOff val="0"/>
                <a:alphaOff val="0"/>
              </a:sysClr>
            </a:solidFill>
            <a:latin typeface="Calibri"/>
            <a:ea typeface="+mn-ea"/>
            <a:cs typeface="+mn-cs"/>
          </a:endParaRPr>
        </a:p>
        <a:p>
          <a:pPr marL="0" lvl="0" indent="0" algn="ctr" defTabSz="533400">
            <a:lnSpc>
              <a:spcPct val="90000"/>
            </a:lnSpc>
            <a:spcBef>
              <a:spcPct val="0"/>
            </a:spcBef>
            <a:spcAft>
              <a:spcPts val="0"/>
            </a:spcAft>
            <a:buNone/>
          </a:pPr>
          <a:r>
            <a:rPr lang="hr-HR" sz="1300" b="1" kern="1200" dirty="0">
              <a:solidFill>
                <a:sysClr val="windowText" lastClr="000000">
                  <a:hueOff val="0"/>
                  <a:satOff val="0"/>
                  <a:lumOff val="0"/>
                  <a:alphaOff val="0"/>
                </a:sysClr>
              </a:solidFill>
              <a:latin typeface="Calibri"/>
              <a:ea typeface="+mn-ea"/>
              <a:cs typeface="+mn-cs"/>
            </a:rPr>
            <a:t>IZMJENE KOJE ZAHTJEVAJU DODATAK UGOVORU (čl. 21 Općih uvjeta)</a:t>
          </a:r>
        </a:p>
        <a:p>
          <a:pPr marL="0" lvl="0" indent="0" algn="ctr" defTabSz="533400">
            <a:lnSpc>
              <a:spcPct val="90000"/>
            </a:lnSpc>
            <a:spcBef>
              <a:spcPct val="0"/>
            </a:spcBef>
            <a:spcAft>
              <a:spcPts val="0"/>
            </a:spcAft>
            <a:buNone/>
          </a:pPr>
          <a:endParaRPr lang="hr-HR" sz="1200" b="1" kern="1200" dirty="0">
            <a:solidFill>
              <a:sysClr val="windowText" lastClr="000000">
                <a:hueOff val="0"/>
                <a:satOff val="0"/>
                <a:lumOff val="0"/>
                <a:alphaOff val="0"/>
              </a:sysClr>
            </a:solidFill>
            <a:latin typeface="Calibri"/>
            <a:ea typeface="+mn-ea"/>
            <a:cs typeface="+mn-cs"/>
          </a:endParaRPr>
        </a:p>
        <a:p>
          <a:pPr marL="0" lvl="0" indent="0" algn="just" defTabSz="533400">
            <a:lnSpc>
              <a:spcPct val="90000"/>
            </a:lnSpc>
            <a:spcBef>
              <a:spcPct val="0"/>
            </a:spcBef>
            <a:spcAft>
              <a:spcPts val="0"/>
            </a:spcAft>
            <a:buNone/>
          </a:pPr>
          <a:r>
            <a:rPr lang="hr-HR" sz="1300" kern="1200" dirty="0">
              <a:solidFill>
                <a:sysClr val="windowText" lastClr="000000">
                  <a:hueOff val="0"/>
                  <a:satOff val="0"/>
                  <a:lumOff val="0"/>
                  <a:alphaOff val="0"/>
                </a:sysClr>
              </a:solidFill>
              <a:latin typeface="+mj-lt"/>
              <a:ea typeface="+mn-ea"/>
              <a:cs typeface="+mn-cs"/>
            </a:rPr>
            <a:t>Ako se odnose na:</a:t>
          </a:r>
        </a:p>
        <a:p>
          <a:pPr marL="0" lvl="0" indent="0" algn="just" defTabSz="533400">
            <a:lnSpc>
              <a:spcPct val="90000"/>
            </a:lnSpc>
            <a:spcBef>
              <a:spcPct val="0"/>
            </a:spcBef>
            <a:spcAft>
              <a:spcPts val="0"/>
            </a:spcAft>
            <a:buNone/>
          </a:pPr>
          <a:r>
            <a:rPr lang="hr-HR" sz="1300" kern="1200" dirty="0">
              <a:solidFill>
                <a:sysClr val="windowText" lastClr="000000">
                  <a:hueOff val="0"/>
                  <a:satOff val="0"/>
                  <a:lumOff val="0"/>
                  <a:alphaOff val="0"/>
                </a:sysClr>
              </a:solidFill>
              <a:latin typeface="+mj-lt"/>
              <a:ea typeface="+mn-ea"/>
              <a:cs typeface="+mn-cs"/>
            </a:rPr>
            <a:t>- Uvjete vlasništva nad projektom</a:t>
          </a:r>
        </a:p>
        <a:p>
          <a:pPr marL="0" lvl="0" indent="0" algn="just" defTabSz="533400">
            <a:lnSpc>
              <a:spcPct val="90000"/>
            </a:lnSpc>
            <a:spcBef>
              <a:spcPct val="0"/>
            </a:spcBef>
            <a:spcAft>
              <a:spcPts val="0"/>
            </a:spcAft>
            <a:buNone/>
          </a:pPr>
          <a:r>
            <a:rPr lang="hr-HR" sz="1300" kern="1200" dirty="0">
              <a:solidFill>
                <a:sysClr val="windowText" lastClr="000000">
                  <a:hueOff val="0"/>
                  <a:satOff val="0"/>
                  <a:lumOff val="0"/>
                  <a:alphaOff val="0"/>
                </a:sysClr>
              </a:solidFill>
              <a:latin typeface="+mj-lt"/>
              <a:ea typeface="+mn-ea"/>
              <a:cs typeface="+mn-cs"/>
            </a:rPr>
            <a:t>- Odobreni financijski iznos i/ili iznos postotka Korisnikovog sufinanciranja s time da se iznos bespovratnih sredstava ne može povećati u odnosu na odluku o financiranju</a:t>
          </a:r>
        </a:p>
        <a:p>
          <a:pPr marL="0" lvl="0" indent="0" algn="just" defTabSz="533400">
            <a:lnSpc>
              <a:spcPct val="90000"/>
            </a:lnSpc>
            <a:spcBef>
              <a:spcPct val="0"/>
            </a:spcBef>
            <a:spcAft>
              <a:spcPts val="0"/>
            </a:spcAft>
            <a:buNone/>
          </a:pPr>
          <a:r>
            <a:rPr lang="hr-HR" sz="1300" kern="1200" dirty="0">
              <a:solidFill>
                <a:sysClr val="windowText" lastClr="000000">
                  <a:hueOff val="0"/>
                  <a:satOff val="0"/>
                  <a:lumOff val="0"/>
                  <a:alphaOff val="0"/>
                </a:sysClr>
              </a:solidFill>
              <a:latin typeface="+mj-lt"/>
              <a:ea typeface="+mn-ea"/>
              <a:cs typeface="+mn-cs"/>
            </a:rPr>
            <a:t>- Preraspodjelu između glavnih elemenata proračuna koja uključuje odstupanje veće od 20% izvorno unesenog (ili eventualno izmjenama Ugovora promijenjenog) iznosa glavnih proračunskih elemenata</a:t>
          </a:r>
        </a:p>
        <a:p>
          <a:pPr marL="0" lvl="0" indent="0" algn="just" defTabSz="533400">
            <a:lnSpc>
              <a:spcPct val="90000"/>
            </a:lnSpc>
            <a:spcBef>
              <a:spcPct val="0"/>
            </a:spcBef>
            <a:spcAft>
              <a:spcPts val="0"/>
            </a:spcAft>
            <a:buNone/>
          </a:pPr>
          <a:r>
            <a:rPr lang="hr-HR" sz="1300" kern="1200" dirty="0">
              <a:solidFill>
                <a:sysClr val="windowText" lastClr="000000">
                  <a:hueOff val="0"/>
                  <a:satOff val="0"/>
                  <a:lumOff val="0"/>
                  <a:alphaOff val="0"/>
                </a:sysClr>
              </a:solidFill>
              <a:latin typeface="+mj-lt"/>
              <a:ea typeface="+mn-ea"/>
              <a:cs typeface="+mn-cs"/>
            </a:rPr>
            <a:t>- Neostvarenje ciljnih vrijednosti pokazatelja koji uključuju varijacije od preko 15% od vrijednosti navedene u Opisu i proračunu projekta</a:t>
          </a:r>
        </a:p>
        <a:p>
          <a:pPr marL="0" lvl="0" indent="0" algn="just" defTabSz="533400">
            <a:lnSpc>
              <a:spcPct val="90000"/>
            </a:lnSpc>
            <a:spcBef>
              <a:spcPct val="0"/>
            </a:spcBef>
            <a:spcAft>
              <a:spcPts val="0"/>
            </a:spcAft>
            <a:buNone/>
          </a:pPr>
          <a:r>
            <a:rPr lang="hr-HR" sz="1300" kern="1200" dirty="0">
              <a:solidFill>
                <a:sysClr val="windowText" lastClr="000000">
                  <a:hueOff val="0"/>
                  <a:satOff val="0"/>
                  <a:lumOff val="0"/>
                  <a:alphaOff val="0"/>
                </a:sysClr>
              </a:solidFill>
              <a:latin typeface="+mj-lt"/>
              <a:ea typeface="+mn-ea"/>
              <a:cs typeface="+mn-cs"/>
            </a:rPr>
            <a:t>- Druge aspekte sa značajnim utjecajem koji utječu na opseg projekta i ciljeve</a:t>
          </a:r>
        </a:p>
        <a:p>
          <a:pPr marL="0" lvl="0" indent="0" algn="ctr" defTabSz="533400">
            <a:lnSpc>
              <a:spcPct val="90000"/>
            </a:lnSpc>
            <a:spcBef>
              <a:spcPct val="0"/>
            </a:spcBef>
            <a:spcAft>
              <a:spcPct val="35000"/>
            </a:spcAft>
            <a:buNone/>
          </a:pPr>
          <a:endParaRPr lang="hr-HR" sz="1200" kern="1200" dirty="0">
            <a:solidFill>
              <a:sysClr val="windowText" lastClr="000000">
                <a:hueOff val="0"/>
                <a:satOff val="0"/>
                <a:lumOff val="0"/>
                <a:alphaOff val="0"/>
              </a:sysClr>
            </a:solidFill>
            <a:latin typeface="Calibri"/>
            <a:ea typeface="+mn-ea"/>
            <a:cs typeface="+mn-cs"/>
          </a:endParaRPr>
        </a:p>
      </dsp:txBody>
      <dsp:txXfrm>
        <a:off x="693091" y="800708"/>
        <a:ext cx="7786555" cy="2054833"/>
      </dsp:txXfrm>
    </dsp:sp>
    <dsp:sp modelId="{6DE43CB9-E5AF-4D03-B64D-68E930F57483}">
      <dsp:nvSpPr>
        <dsp:cNvPr id="0" name=""/>
        <dsp:cNvSpPr/>
      </dsp:nvSpPr>
      <dsp:spPr>
        <a:xfrm>
          <a:off x="311977" y="646038"/>
          <a:ext cx="284815" cy="3716273"/>
        </a:xfrm>
        <a:custGeom>
          <a:avLst/>
          <a:gdLst/>
          <a:ahLst/>
          <a:cxnLst/>
          <a:rect l="0" t="0" r="0" b="0"/>
          <a:pathLst>
            <a:path>
              <a:moveTo>
                <a:pt x="0" y="0"/>
              </a:moveTo>
              <a:lnTo>
                <a:pt x="0" y="3340895"/>
              </a:lnTo>
              <a:lnTo>
                <a:pt x="204246" y="334089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38D8583-F5D7-45D1-A415-8B00DC6C31FB}">
      <dsp:nvSpPr>
        <dsp:cNvPr id="0" name=""/>
        <dsp:cNvSpPr/>
      </dsp:nvSpPr>
      <dsp:spPr>
        <a:xfrm>
          <a:off x="596792" y="3143276"/>
          <a:ext cx="7789342" cy="243807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endParaRPr lang="hr-HR" sz="1200" b="1" kern="1200" dirty="0">
            <a:solidFill>
              <a:sysClr val="windowText" lastClr="000000">
                <a:hueOff val="0"/>
                <a:satOff val="0"/>
                <a:lumOff val="0"/>
                <a:alphaOff val="0"/>
              </a:sysClr>
            </a:solidFill>
            <a:latin typeface="Calibri"/>
            <a:ea typeface="+mn-ea"/>
            <a:cs typeface="+mn-cs"/>
          </a:endParaRPr>
        </a:p>
        <a:p>
          <a:pPr marL="0" lvl="0" indent="0" algn="ctr" defTabSz="533400">
            <a:lnSpc>
              <a:spcPct val="90000"/>
            </a:lnSpc>
            <a:spcBef>
              <a:spcPct val="0"/>
            </a:spcBef>
            <a:spcAft>
              <a:spcPct val="35000"/>
            </a:spcAft>
            <a:buNone/>
          </a:pPr>
          <a:endParaRPr lang="hr-HR" sz="1200" b="1" kern="1200" dirty="0">
            <a:solidFill>
              <a:sysClr val="windowText" lastClr="000000">
                <a:hueOff val="0"/>
                <a:satOff val="0"/>
                <a:lumOff val="0"/>
                <a:alphaOff val="0"/>
              </a:sysClr>
            </a:solidFill>
            <a:latin typeface="Calibri"/>
            <a:ea typeface="+mn-ea"/>
            <a:cs typeface="+mn-cs"/>
          </a:endParaRPr>
        </a:p>
        <a:p>
          <a:pPr marL="0" lvl="0" indent="0" algn="ctr" defTabSz="533400">
            <a:lnSpc>
              <a:spcPct val="90000"/>
            </a:lnSpc>
            <a:spcBef>
              <a:spcPct val="0"/>
            </a:spcBef>
            <a:spcAft>
              <a:spcPct val="35000"/>
            </a:spcAft>
            <a:buNone/>
          </a:pPr>
          <a:r>
            <a:rPr lang="hr-HR" sz="1300" b="1" kern="1200" dirty="0">
              <a:solidFill>
                <a:sysClr val="windowText" lastClr="000000">
                  <a:hueOff val="0"/>
                  <a:satOff val="0"/>
                  <a:lumOff val="0"/>
                  <a:alphaOff val="0"/>
                </a:sysClr>
              </a:solidFill>
              <a:latin typeface="Calibri"/>
              <a:ea typeface="+mn-ea"/>
              <a:cs typeface="+mn-cs"/>
            </a:rPr>
            <a:t>IZMJENE MANJEG ZNAČAJA (čl. 22 Općih uvjeta</a:t>
          </a:r>
          <a:r>
            <a:rPr lang="hr-HR" sz="1300" kern="1200" dirty="0">
              <a:solidFill>
                <a:sysClr val="windowText" lastClr="000000">
                  <a:hueOff val="0"/>
                  <a:satOff val="0"/>
                  <a:lumOff val="0"/>
                  <a:alphaOff val="0"/>
                </a:sysClr>
              </a:solidFill>
              <a:latin typeface="Calibri"/>
              <a:ea typeface="+mn-ea"/>
              <a:cs typeface="+mn-cs"/>
            </a:rPr>
            <a:t>) </a:t>
          </a:r>
        </a:p>
        <a:p>
          <a:pPr marL="0" lvl="0" indent="0" algn="just" defTabSz="533400">
            <a:lnSpc>
              <a:spcPct val="90000"/>
            </a:lnSpc>
            <a:spcBef>
              <a:spcPct val="0"/>
            </a:spcBef>
            <a:spcAft>
              <a:spcPct val="35000"/>
            </a:spcAft>
            <a:buNone/>
          </a:pPr>
          <a:r>
            <a:rPr lang="hr-HR" sz="1300" kern="1200" dirty="0">
              <a:solidFill>
                <a:sysClr val="windowText" lastClr="000000">
                  <a:hueOff val="0"/>
                  <a:satOff val="0"/>
                  <a:lumOff val="0"/>
                  <a:alphaOff val="0"/>
                </a:sysClr>
              </a:solidFill>
              <a:latin typeface="+mj-lt"/>
              <a:ea typeface="+mn-ea"/>
              <a:cs typeface="+mn-cs"/>
            </a:rPr>
            <a:t>Ako se odnose na izmjene koje ne utječu na već utvrđena prava i obveze nije potrebno sklapanje Dodatka Ugovoru te je o njima Korisnik dužan obavijestiti PT2 pisanim putem:</a:t>
          </a:r>
        </a:p>
        <a:p>
          <a:pPr marL="0" lvl="0" indent="0" algn="just" defTabSz="533400">
            <a:lnSpc>
              <a:spcPct val="90000"/>
            </a:lnSpc>
            <a:spcBef>
              <a:spcPct val="0"/>
            </a:spcBef>
            <a:spcAft>
              <a:spcPct val="35000"/>
            </a:spcAft>
            <a:buNone/>
          </a:pPr>
          <a:r>
            <a:rPr lang="hr-HR" sz="1300" kern="1200" dirty="0">
              <a:solidFill>
                <a:sysClr val="windowText" lastClr="000000">
                  <a:hueOff val="0"/>
                  <a:satOff val="0"/>
                  <a:lumOff val="0"/>
                  <a:alphaOff val="0"/>
                </a:sysClr>
              </a:solidFill>
              <a:latin typeface="+mj-lt"/>
              <a:ea typeface="+mn-ea"/>
              <a:cs typeface="+mn-cs"/>
            </a:rPr>
            <a:t>-  bez odgode: promjena naziva/imena ugovorne strane, adrese, bankovnog računa, podataka koji se odnose na kontakte </a:t>
          </a:r>
        </a:p>
        <a:p>
          <a:pPr marL="0" lvl="0" indent="0" algn="just" defTabSz="533400">
            <a:lnSpc>
              <a:spcPct val="90000"/>
            </a:lnSpc>
            <a:spcBef>
              <a:spcPct val="0"/>
            </a:spcBef>
            <a:spcAft>
              <a:spcPct val="35000"/>
            </a:spcAft>
            <a:buNone/>
          </a:pPr>
          <a:r>
            <a:rPr lang="hr-HR" sz="1300" kern="1200" dirty="0">
              <a:solidFill>
                <a:sysClr val="windowText" lastClr="000000">
                  <a:hueOff val="0"/>
                  <a:satOff val="0"/>
                  <a:lumOff val="0"/>
                  <a:alphaOff val="0"/>
                </a:sysClr>
              </a:solidFill>
              <a:latin typeface="+mj-lt"/>
              <a:ea typeface="+mn-ea"/>
              <a:cs typeface="+mn-cs"/>
            </a:rPr>
            <a:t>- najkasnije sa prvim idućim ZNS-om nakon nastale izmjene: preraspodjela sredstava do 20% (uključujući 20%) izvorno unesenog (ili eventualno izmjenama Ugovora promijenjenog) iznosa glavnih proračunskih elemenata (</a:t>
          </a:r>
          <a:r>
            <a:rPr lang="hr-HR" sz="1300" u="sng" kern="1200" dirty="0">
              <a:solidFill>
                <a:sysClr val="windowText" lastClr="000000">
                  <a:hueOff val="0"/>
                  <a:satOff val="0"/>
                  <a:lumOff val="0"/>
                  <a:alphaOff val="0"/>
                </a:sysClr>
              </a:solidFill>
              <a:latin typeface="+mj-lt"/>
              <a:ea typeface="+mn-ea"/>
              <a:cs typeface="+mn-cs"/>
            </a:rPr>
            <a:t>uzimaju se u obzir kumulativno</a:t>
          </a:r>
          <a:r>
            <a:rPr lang="hr-HR" sz="1300" kern="1200" dirty="0">
              <a:solidFill>
                <a:sysClr val="windowText" lastClr="000000">
                  <a:hueOff val="0"/>
                  <a:satOff val="0"/>
                  <a:lumOff val="0"/>
                  <a:alphaOff val="0"/>
                </a:sysClr>
              </a:solidFill>
              <a:latin typeface="+mj-lt"/>
              <a:ea typeface="+mn-ea"/>
              <a:cs typeface="+mn-cs"/>
            </a:rPr>
            <a:t>)</a:t>
          </a:r>
        </a:p>
        <a:p>
          <a:pPr marL="0" lvl="0" indent="0" algn="just" defTabSz="533400">
            <a:lnSpc>
              <a:spcPct val="90000"/>
            </a:lnSpc>
            <a:spcBef>
              <a:spcPct val="0"/>
            </a:spcBef>
            <a:spcAft>
              <a:spcPct val="35000"/>
            </a:spcAft>
            <a:buNone/>
          </a:pPr>
          <a:r>
            <a:rPr lang="hr-HR" sz="1300" kern="1200" dirty="0">
              <a:solidFill>
                <a:sysClr val="windowText" lastClr="000000">
                  <a:hueOff val="0"/>
                  <a:satOff val="0"/>
                  <a:lumOff val="0"/>
                  <a:alphaOff val="0"/>
                </a:sysClr>
              </a:solidFill>
              <a:latin typeface="+mj-lt"/>
              <a:ea typeface="+mn-ea"/>
              <a:cs typeface="+mn-cs"/>
            </a:rPr>
            <a:t>- izmjene manjeg značaja koje ne utječu na svrhu i opseg projekta, Korisnik može uvesti na vlastitu odgovornost obavještavajući PT2 uz dostavu ZNS-a u kojem se potražuje nadoknada troška vezanog za relevantnu izmjenu (čl. 22.2 Općih uvjeta)</a:t>
          </a:r>
        </a:p>
        <a:p>
          <a:pPr marL="0" lvl="0" indent="0" algn="l" defTabSz="533400">
            <a:lnSpc>
              <a:spcPct val="90000"/>
            </a:lnSpc>
            <a:spcBef>
              <a:spcPct val="0"/>
            </a:spcBef>
            <a:spcAft>
              <a:spcPct val="35000"/>
            </a:spcAft>
            <a:buNone/>
          </a:pPr>
          <a:endParaRPr lang="hr-HR" sz="1200" kern="1200" dirty="0">
            <a:solidFill>
              <a:sysClr val="windowText" lastClr="000000">
                <a:hueOff val="0"/>
                <a:satOff val="0"/>
                <a:lumOff val="0"/>
                <a:alphaOff val="0"/>
              </a:sysClr>
            </a:solidFill>
            <a:latin typeface="Calibri"/>
            <a:ea typeface="+mn-ea"/>
            <a:cs typeface="+mn-cs"/>
          </a:endParaRPr>
        </a:p>
        <a:p>
          <a:pPr marL="0" lvl="0" indent="0" algn="l" defTabSz="533400">
            <a:lnSpc>
              <a:spcPct val="90000"/>
            </a:lnSpc>
            <a:spcBef>
              <a:spcPct val="0"/>
            </a:spcBef>
            <a:spcAft>
              <a:spcPct val="35000"/>
            </a:spcAft>
            <a:buNone/>
          </a:pPr>
          <a:endParaRPr lang="hr-HR" sz="1200" kern="1200" dirty="0">
            <a:solidFill>
              <a:sysClr val="windowText" lastClr="000000">
                <a:hueOff val="0"/>
                <a:satOff val="0"/>
                <a:lumOff val="0"/>
                <a:alphaOff val="0"/>
              </a:sysClr>
            </a:solidFill>
            <a:latin typeface="Calibri"/>
            <a:ea typeface="+mn-ea"/>
            <a:cs typeface="+mn-cs"/>
          </a:endParaRPr>
        </a:p>
      </dsp:txBody>
      <dsp:txXfrm>
        <a:off x="668201" y="3214685"/>
        <a:ext cx="7646524" cy="2295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AC61E-C32B-4F9A-9992-8EBE434F0A47}">
      <dsp:nvSpPr>
        <dsp:cNvPr id="0" name=""/>
        <dsp:cNvSpPr/>
      </dsp:nvSpPr>
      <dsp:spPr>
        <a:xfrm>
          <a:off x="3083710" y="2688441"/>
          <a:ext cx="2745070" cy="2049758"/>
        </a:xfrm>
        <a:prstGeom prst="roundRect">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hr-HR" sz="1400"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r>
            <a:rPr lang="hr-HR" sz="1400" kern="1200" dirty="0">
              <a:solidFill>
                <a:sysClr val="window" lastClr="FFFFFF"/>
              </a:solidFill>
              <a:latin typeface="Calibri"/>
              <a:ea typeface="+mn-ea"/>
              <a:cs typeface="+mn-cs"/>
            </a:rPr>
            <a:t>Zahtjev za nadoknadom sredstava:</a:t>
          </a:r>
        </a:p>
        <a:p>
          <a:pPr marL="0" lvl="0" indent="0" algn="l" defTabSz="622300">
            <a:lnSpc>
              <a:spcPct val="90000"/>
            </a:lnSpc>
            <a:spcBef>
              <a:spcPct val="0"/>
            </a:spcBef>
            <a:spcAft>
              <a:spcPct val="35000"/>
            </a:spcAft>
            <a:buNone/>
          </a:pPr>
          <a:r>
            <a:rPr lang="hr-HR" sz="1200" kern="1200" dirty="0">
              <a:solidFill>
                <a:sysClr val="window" lastClr="FFFFFF"/>
              </a:solidFill>
              <a:latin typeface="Calibri"/>
              <a:ea typeface="+mn-ea"/>
              <a:cs typeface="+mn-cs"/>
            </a:rPr>
            <a:t>- izvještavanje o napretku provedbe projektnih aktivnosti</a:t>
          </a:r>
        </a:p>
        <a:p>
          <a:pPr marL="0" lvl="0" indent="0" algn="l" defTabSz="622300">
            <a:lnSpc>
              <a:spcPct val="90000"/>
            </a:lnSpc>
            <a:spcBef>
              <a:spcPct val="0"/>
            </a:spcBef>
            <a:spcAft>
              <a:spcPct val="35000"/>
            </a:spcAft>
            <a:buNone/>
          </a:pPr>
          <a:r>
            <a:rPr lang="hr-HR" sz="1200" kern="1200" dirty="0">
              <a:solidFill>
                <a:sysClr val="window" lastClr="FFFFFF"/>
              </a:solidFill>
              <a:latin typeface="Calibri"/>
              <a:ea typeface="+mn-ea"/>
              <a:cs typeface="+mn-cs"/>
            </a:rPr>
            <a:t>- izvještavanje o postizanju rezultata i pokazateljima neposrednih rezultata</a:t>
          </a:r>
        </a:p>
        <a:p>
          <a:pPr marL="0" lvl="0" indent="0" algn="l" defTabSz="622300">
            <a:lnSpc>
              <a:spcPct val="90000"/>
            </a:lnSpc>
            <a:spcBef>
              <a:spcPct val="0"/>
            </a:spcBef>
            <a:spcAft>
              <a:spcPct val="35000"/>
            </a:spcAft>
            <a:buNone/>
          </a:pPr>
          <a:r>
            <a:rPr lang="hr-HR" sz="1200" kern="1200" dirty="0">
              <a:solidFill>
                <a:sysClr val="window" lastClr="FFFFFF"/>
              </a:solidFill>
              <a:latin typeface="Calibri"/>
              <a:ea typeface="+mn-ea"/>
              <a:cs typeface="+mn-cs"/>
            </a:rPr>
            <a:t>- potraživanje prihvatljivih izdataka projekta i zahtijevanje plaćanja</a:t>
          </a:r>
        </a:p>
        <a:p>
          <a:pPr marL="0" lvl="0" indent="0" algn="ctr" defTabSz="6223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622300">
            <a:lnSpc>
              <a:spcPct val="90000"/>
            </a:lnSpc>
            <a:spcBef>
              <a:spcPct val="0"/>
            </a:spcBef>
            <a:spcAft>
              <a:spcPct val="35000"/>
            </a:spcAft>
            <a:buNone/>
          </a:pPr>
          <a:endParaRPr lang="hr-HR" sz="1200" kern="1200" dirty="0">
            <a:solidFill>
              <a:sysClr val="window" lastClr="FFFFFF"/>
            </a:solidFill>
            <a:latin typeface="Calibri"/>
            <a:ea typeface="+mn-ea"/>
            <a:cs typeface="+mn-cs"/>
          </a:endParaRPr>
        </a:p>
      </dsp:txBody>
      <dsp:txXfrm>
        <a:off x="3183771" y="2788502"/>
        <a:ext cx="2544948" cy="1849636"/>
      </dsp:txXfrm>
    </dsp:sp>
    <dsp:sp modelId="{0D9C806F-DE07-4681-A666-8757828AC83B}">
      <dsp:nvSpPr>
        <dsp:cNvPr id="0" name=""/>
        <dsp:cNvSpPr/>
      </dsp:nvSpPr>
      <dsp:spPr>
        <a:xfrm rot="14624278">
          <a:off x="3546454" y="2437209"/>
          <a:ext cx="560297" cy="0"/>
        </a:xfrm>
        <a:custGeom>
          <a:avLst/>
          <a:gdLst/>
          <a:ahLst/>
          <a:cxnLst/>
          <a:rect l="0" t="0" r="0" b="0"/>
          <a:pathLst>
            <a:path>
              <a:moveTo>
                <a:pt x="0" y="0"/>
              </a:moveTo>
              <a:lnTo>
                <a:pt x="302260"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9A1F46F-7CE7-45E9-80B2-5B8FA5E78D1E}">
      <dsp:nvSpPr>
        <dsp:cNvPr id="0" name=""/>
        <dsp:cNvSpPr/>
      </dsp:nvSpPr>
      <dsp:spPr>
        <a:xfrm>
          <a:off x="696071" y="110780"/>
          <a:ext cx="4989228" cy="2075196"/>
        </a:xfrm>
        <a:prstGeom prst="roundRect">
          <a:avLst/>
        </a:prstGeom>
        <a:solidFill>
          <a:srgbClr val="1F497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Dostavlja se PT2 u papirnatoj verziji (</a:t>
          </a:r>
          <a:r>
            <a:rPr lang="hr-HR" sz="1200" u="sng" kern="1200" dirty="0">
              <a:solidFill>
                <a:sysClr val="window" lastClr="FFFFFF"/>
              </a:solidFill>
              <a:latin typeface="Calibri"/>
              <a:ea typeface="+mn-ea"/>
              <a:cs typeface="+mn-cs"/>
            </a:rPr>
            <a:t>ovjeren potpisima i pečatom</a:t>
          </a:r>
          <a:r>
            <a:rPr lang="hr-HR" sz="1200" kern="1200" dirty="0">
              <a:solidFill>
                <a:sysClr val="window" lastClr="FFFFFF"/>
              </a:solidFill>
              <a:latin typeface="Calibri"/>
              <a:ea typeface="+mn-ea"/>
              <a:cs typeface="+mn-cs"/>
            </a:rPr>
            <a:t>) i u elektroničkoj verziji (.</a:t>
          </a:r>
          <a:r>
            <a:rPr lang="hr-HR" sz="1200" kern="1200" dirty="0" err="1">
              <a:solidFill>
                <a:sysClr val="window" lastClr="FFFFFF"/>
              </a:solidFill>
              <a:latin typeface="Calibri"/>
              <a:ea typeface="+mn-ea"/>
              <a:cs typeface="+mn-cs"/>
            </a:rPr>
            <a:t>doc</a:t>
          </a:r>
          <a:r>
            <a:rPr lang="hr-HR" sz="1200" kern="1200" dirty="0">
              <a:solidFill>
                <a:sysClr val="window" lastClr="FFFFFF"/>
              </a:solidFill>
              <a:latin typeface="Calibri"/>
              <a:ea typeface="+mn-ea"/>
              <a:cs typeface="+mn-cs"/>
            </a:rPr>
            <a:t>).</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Prilozi ZNS-u: </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1. Tablica potraživanih troškova s pokazateljima</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2. Medij s odgovarajućom popratnom dokumentacijom</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3. Tablica preraspodjele (ukoliko je primjenjivo)</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4. Ažurirani Plan nabave (ukoliko je primjenjivo)</a:t>
          </a:r>
        </a:p>
        <a:p>
          <a:pPr marL="0" lvl="0" indent="0" algn="l"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400" kern="1200" dirty="0">
            <a:solidFill>
              <a:sysClr val="window" lastClr="FFFFFF"/>
            </a:solidFill>
            <a:latin typeface="Calibri"/>
            <a:ea typeface="+mn-ea"/>
            <a:cs typeface="+mn-cs"/>
          </a:endParaRPr>
        </a:p>
      </dsp:txBody>
      <dsp:txXfrm>
        <a:off x="797374" y="212083"/>
        <a:ext cx="4786622" cy="1872590"/>
      </dsp:txXfrm>
    </dsp:sp>
    <dsp:sp modelId="{576E88F3-E02B-4B5B-928D-F2425C5826FB}">
      <dsp:nvSpPr>
        <dsp:cNvPr id="0" name=""/>
        <dsp:cNvSpPr/>
      </dsp:nvSpPr>
      <dsp:spPr>
        <a:xfrm rot="20120162">
          <a:off x="5814420" y="3017384"/>
          <a:ext cx="314818" cy="0"/>
        </a:xfrm>
        <a:custGeom>
          <a:avLst/>
          <a:gdLst/>
          <a:ahLst/>
          <a:cxnLst/>
          <a:rect l="0" t="0" r="0" b="0"/>
          <a:pathLst>
            <a:path>
              <a:moveTo>
                <a:pt x="0" y="0"/>
              </a:moveTo>
              <a:lnTo>
                <a:pt x="233394"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20191A6-083B-4DED-AF65-0DF3FAB00EE9}">
      <dsp:nvSpPr>
        <dsp:cNvPr id="0" name=""/>
        <dsp:cNvSpPr/>
      </dsp:nvSpPr>
      <dsp:spPr>
        <a:xfrm>
          <a:off x="6114878" y="425256"/>
          <a:ext cx="2392409" cy="3954319"/>
        </a:xfrm>
        <a:prstGeom prst="roundRect">
          <a:avLst/>
        </a:prstGeom>
        <a:solidFill>
          <a:srgbClr val="1F497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hr-HR" sz="1200" u="sng" kern="1200" dirty="0">
              <a:solidFill>
                <a:sysClr val="window" lastClr="FFFFFF"/>
              </a:solidFill>
              <a:latin typeface="Calibri"/>
              <a:ea typeface="+mn-ea"/>
              <a:cs typeface="+mn-cs"/>
            </a:rPr>
            <a:t>Preporuke i napomene:</a:t>
          </a:r>
        </a:p>
        <a:p>
          <a:pPr marL="0" lvl="0" indent="0" algn="l" defTabSz="533400">
            <a:lnSpc>
              <a:spcPct val="90000"/>
            </a:lnSpc>
            <a:spcBef>
              <a:spcPct val="0"/>
            </a:spcBef>
            <a:spcAft>
              <a:spcPct val="35000"/>
            </a:spcAft>
            <a:buNone/>
          </a:pPr>
          <a:r>
            <a:rPr lang="hr-HR" sz="1200" u="none" kern="1200" dirty="0">
              <a:solidFill>
                <a:sysClr val="window" lastClr="FFFFFF"/>
              </a:solidFill>
              <a:latin typeface="Calibri"/>
              <a:ea typeface="+mn-ea"/>
              <a:cs typeface="+mn-cs"/>
            </a:rPr>
            <a:t>1. Voditi računa da se za projektne aktivnosti osigura adekvatan popratni dokument (uz dokaze o provedbi, obratiti pozornost na čl. 14.6., 14.7. i 17.4. Ugovora).</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2. Nije dozvoljeno ispravljati jednom dostavljenu popratnu dokumentaciju.</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2. Tijekom provedbe obavezno voditi računa o osiguravanju mjera vidljivosti (čl. 6 Posebnih uvjeta i čl. 8 Općih uvjeta, Upute za korisnike sredstava za razdoblje 2014.-2020. Informiranje, komunikacija i vidljivost projekata)</a:t>
          </a:r>
        </a:p>
      </dsp:txBody>
      <dsp:txXfrm>
        <a:off x="6231666" y="542044"/>
        <a:ext cx="2158833" cy="3720743"/>
      </dsp:txXfrm>
    </dsp:sp>
    <dsp:sp modelId="{07B5722F-929F-4D21-ABEE-0DFE750F6FA4}">
      <dsp:nvSpPr>
        <dsp:cNvPr id="0" name=""/>
        <dsp:cNvSpPr/>
      </dsp:nvSpPr>
      <dsp:spPr>
        <a:xfrm rot="10771713">
          <a:off x="2793519" y="3725808"/>
          <a:ext cx="290195" cy="0"/>
        </a:xfrm>
        <a:custGeom>
          <a:avLst/>
          <a:gdLst/>
          <a:ahLst/>
          <a:cxnLst/>
          <a:rect l="0" t="0" r="0" b="0"/>
          <a:pathLst>
            <a:path>
              <a:moveTo>
                <a:pt x="0" y="0"/>
              </a:moveTo>
              <a:lnTo>
                <a:pt x="21602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375AE52-D831-4692-87C8-C450E9B3B910}">
      <dsp:nvSpPr>
        <dsp:cNvPr id="0" name=""/>
        <dsp:cNvSpPr/>
      </dsp:nvSpPr>
      <dsp:spPr>
        <a:xfrm>
          <a:off x="0" y="2231244"/>
          <a:ext cx="2793524" cy="3014501"/>
        </a:xfrm>
        <a:prstGeom prst="roundRect">
          <a:avLst/>
        </a:prstGeom>
        <a:solidFill>
          <a:srgbClr val="1F497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hr-HR" sz="1200" u="sng"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r>
            <a:rPr lang="hr-HR" sz="1200" u="sng" kern="1200" dirty="0">
              <a:solidFill>
                <a:sysClr val="window" lastClr="FFFFFF"/>
              </a:solidFill>
              <a:latin typeface="Calibri"/>
              <a:ea typeface="+mn-ea"/>
              <a:cs typeface="+mn-cs"/>
            </a:rPr>
            <a:t>Preporuke i napomene:</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1. Slaganje dokumentacije na mediju: mapa za </a:t>
          </a:r>
          <a:r>
            <a:rPr lang="hr-HR" sz="1200" b="1" kern="1200" dirty="0">
              <a:solidFill>
                <a:sysClr val="window" lastClr="FFFFFF"/>
              </a:solidFill>
              <a:latin typeface="Calibri"/>
              <a:ea typeface="+mn-ea"/>
              <a:cs typeface="+mn-cs"/>
            </a:rPr>
            <a:t>provedbeni</a:t>
          </a:r>
          <a:r>
            <a:rPr lang="hr-HR" sz="1200" kern="1200" dirty="0">
              <a:solidFill>
                <a:sysClr val="window" lastClr="FFFFFF"/>
              </a:solidFill>
              <a:latin typeface="Calibri"/>
              <a:ea typeface="+mn-ea"/>
              <a:cs typeface="+mn-cs"/>
            </a:rPr>
            <a:t> i mapa za </a:t>
          </a:r>
          <a:r>
            <a:rPr lang="hr-HR" sz="1200" b="1" kern="1200" dirty="0">
              <a:solidFill>
                <a:sysClr val="window" lastClr="FFFFFF"/>
              </a:solidFill>
              <a:latin typeface="Calibri"/>
              <a:ea typeface="+mn-ea"/>
              <a:cs typeface="+mn-cs"/>
            </a:rPr>
            <a:t>financijski </a:t>
          </a:r>
          <a:r>
            <a:rPr lang="hr-HR" sz="1200" kern="1200" dirty="0">
              <a:solidFill>
                <a:sysClr val="window" lastClr="FFFFFF"/>
              </a:solidFill>
              <a:latin typeface="Calibri"/>
              <a:ea typeface="+mn-ea"/>
              <a:cs typeface="+mn-cs"/>
            </a:rPr>
            <a:t>dio, sa podmapama za svaki projektni element (E1, E2…). Logički posloženo, sa kratkim nazivima mapa i dokumenata. Uz ove dvije mape, kreirati i jednu vezanu za </a:t>
          </a:r>
          <a:r>
            <a:rPr lang="hr-HR" sz="1200" b="1" kern="1200" dirty="0">
              <a:solidFill>
                <a:sysClr val="window" lastClr="FFFFFF"/>
              </a:solidFill>
              <a:latin typeface="Calibri"/>
              <a:ea typeface="+mn-ea"/>
              <a:cs typeface="+mn-cs"/>
            </a:rPr>
            <a:t>pokazatelje</a:t>
          </a:r>
          <a:r>
            <a:rPr lang="hr-HR" sz="1200" kern="1200" dirty="0">
              <a:solidFill>
                <a:sysClr val="window" lastClr="FFFFFF"/>
              </a:solidFill>
              <a:latin typeface="Calibri"/>
              <a:ea typeface="+mn-ea"/>
              <a:cs typeface="+mn-cs"/>
            </a:rPr>
            <a:t>. </a:t>
          </a:r>
        </a:p>
        <a:p>
          <a:pPr marL="0" lvl="0" indent="0" algn="l" defTabSz="533400">
            <a:lnSpc>
              <a:spcPct val="90000"/>
            </a:lnSpc>
            <a:spcBef>
              <a:spcPct val="0"/>
            </a:spcBef>
            <a:spcAft>
              <a:spcPct val="35000"/>
            </a:spcAft>
            <a:buNone/>
          </a:pPr>
          <a:r>
            <a:rPr lang="hr-HR" sz="1200" kern="1200" dirty="0">
              <a:solidFill>
                <a:sysClr val="window" lastClr="FFFFFF"/>
              </a:solidFill>
              <a:latin typeface="Calibri"/>
              <a:ea typeface="+mn-ea"/>
              <a:cs typeface="+mn-cs"/>
            </a:rPr>
            <a:t>2. Popunjavanje </a:t>
          </a:r>
          <a:r>
            <a:rPr lang="hr-HR" sz="1200" i="1" kern="1200" dirty="0">
              <a:solidFill>
                <a:sysClr val="window" lastClr="FFFFFF"/>
              </a:solidFill>
              <a:latin typeface="Calibri"/>
              <a:ea typeface="+mn-ea"/>
              <a:cs typeface="+mn-cs"/>
            </a:rPr>
            <a:t>excel  </a:t>
          </a:r>
          <a:r>
            <a:rPr lang="hr-HR" sz="1200" kern="1200" dirty="0">
              <a:solidFill>
                <a:sysClr val="window" lastClr="FFFFFF"/>
              </a:solidFill>
              <a:latin typeface="Calibri"/>
              <a:ea typeface="+mn-ea"/>
              <a:cs typeface="+mn-cs"/>
            </a:rPr>
            <a:t>tablice sa pojedinačnim troškovima na temelju koje se podaci uvrštavaju u ZNS u zbirnom iznosu prema ugovorenim elementima. Navoditi konkretno dokumentaciju kojom se pravda svaki pojedini trošak. </a:t>
          </a:r>
        </a:p>
        <a:p>
          <a:pPr marL="0" lvl="0" indent="0" algn="l"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l"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endParaRPr lang="hr-HR" sz="1200" kern="1200" dirty="0">
            <a:solidFill>
              <a:sysClr val="window" lastClr="FFFFFF"/>
            </a:solidFill>
            <a:latin typeface="Calibri"/>
            <a:ea typeface="+mn-ea"/>
            <a:cs typeface="+mn-cs"/>
          </a:endParaRPr>
        </a:p>
        <a:p>
          <a:pPr marL="0" lvl="0" indent="0" algn="ctr" defTabSz="533400">
            <a:lnSpc>
              <a:spcPct val="90000"/>
            </a:lnSpc>
            <a:spcBef>
              <a:spcPct val="0"/>
            </a:spcBef>
            <a:spcAft>
              <a:spcPct val="35000"/>
            </a:spcAft>
            <a:buNone/>
          </a:pPr>
          <a:br>
            <a:rPr lang="hr-HR" sz="1200" kern="1200" dirty="0">
              <a:solidFill>
                <a:sysClr val="window" lastClr="FFFFFF"/>
              </a:solidFill>
              <a:latin typeface="Calibri"/>
              <a:ea typeface="+mn-ea"/>
              <a:cs typeface="+mn-cs"/>
            </a:rPr>
          </a:br>
          <a:endParaRPr lang="hr-HR" sz="1200" kern="1200" dirty="0">
            <a:solidFill>
              <a:sysClr val="window" lastClr="FFFFFF"/>
            </a:solidFill>
            <a:latin typeface="Calibri"/>
            <a:ea typeface="+mn-ea"/>
            <a:cs typeface="+mn-cs"/>
          </a:endParaRPr>
        </a:p>
      </dsp:txBody>
      <dsp:txXfrm>
        <a:off x="136369" y="2367613"/>
        <a:ext cx="2520786" cy="2741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32A6C-F2CA-4316-B5F8-39BADFEF46ED}">
      <dsp:nvSpPr>
        <dsp:cNvPr id="0" name=""/>
        <dsp:cNvSpPr/>
      </dsp:nvSpPr>
      <dsp:spPr>
        <a:xfrm rot="16200000">
          <a:off x="748341" y="-748341"/>
          <a:ext cx="2618117" cy="4114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hr-HR" sz="1400" b="1" kern="1200" dirty="0">
            <a:solidFill>
              <a:srgbClr val="FF0000"/>
            </a:solidFill>
          </a:endParaRPr>
        </a:p>
        <a:p>
          <a:pPr marL="0" lvl="0" indent="0" algn="l" defTabSz="622300">
            <a:lnSpc>
              <a:spcPct val="90000"/>
            </a:lnSpc>
            <a:spcBef>
              <a:spcPct val="0"/>
            </a:spcBef>
            <a:spcAft>
              <a:spcPts val="0"/>
            </a:spcAft>
            <a:buNone/>
          </a:pPr>
          <a:endParaRPr lang="hr-HR" sz="1400" b="1" kern="1200" dirty="0">
            <a:solidFill>
              <a:schemeClr val="bg1"/>
            </a:solidFill>
          </a:endParaRPr>
        </a:p>
        <a:p>
          <a:pPr marL="0" lvl="0" indent="0" algn="l" defTabSz="622300">
            <a:lnSpc>
              <a:spcPct val="90000"/>
            </a:lnSpc>
            <a:spcBef>
              <a:spcPct val="0"/>
            </a:spcBef>
            <a:spcAft>
              <a:spcPts val="0"/>
            </a:spcAft>
            <a:buNone/>
          </a:pPr>
          <a:r>
            <a:rPr lang="hr-HR" sz="1200" b="1" kern="1200" dirty="0">
              <a:solidFill>
                <a:schemeClr val="bg1"/>
              </a:solidFill>
            </a:rPr>
            <a:t>1. Dostava Plana nabave i Početnog plana ZNS-a</a:t>
          </a:r>
        </a:p>
        <a:p>
          <a:pPr marL="0" lvl="0" indent="0" algn="l" defTabSz="622300">
            <a:lnSpc>
              <a:spcPct val="90000"/>
            </a:lnSpc>
            <a:spcBef>
              <a:spcPct val="0"/>
            </a:spcBef>
            <a:spcAft>
              <a:spcPts val="0"/>
            </a:spcAft>
            <a:buNone/>
          </a:pPr>
          <a:r>
            <a:rPr lang="hr-HR" sz="1200" b="1" kern="1200" dirty="0">
              <a:solidFill>
                <a:schemeClr val="bg1"/>
              </a:solidFill>
            </a:rPr>
            <a:t>2. Izvještavanja (kvartalna i završno)</a:t>
          </a:r>
        </a:p>
        <a:p>
          <a:pPr marL="0" lvl="0" indent="0" algn="l" defTabSz="622300">
            <a:lnSpc>
              <a:spcPct val="90000"/>
            </a:lnSpc>
            <a:spcBef>
              <a:spcPct val="0"/>
            </a:spcBef>
            <a:spcAft>
              <a:spcPts val="0"/>
            </a:spcAft>
            <a:buNone/>
          </a:pPr>
          <a:r>
            <a:rPr lang="hr-HR" sz="1200" b="1" kern="1200" dirty="0">
              <a:solidFill>
                <a:schemeClr val="bg1"/>
              </a:solidFill>
            </a:rPr>
            <a:t>3. Povrh obveze izvještavanja, UT i PT2 mogu u svako doba zahtijevati dostavu dodatnih informacija - za vrijeme izvršavanja Ugovora te u razdoblju od 5 godina nakon izvršenja (čl. 7.2. Općih uvjeta Ugovora)</a:t>
          </a:r>
        </a:p>
        <a:p>
          <a:pPr marL="0" lvl="0" indent="0" algn="ctr" defTabSz="622300">
            <a:lnSpc>
              <a:spcPct val="90000"/>
            </a:lnSpc>
            <a:spcBef>
              <a:spcPct val="0"/>
            </a:spcBef>
            <a:spcAft>
              <a:spcPct val="35000"/>
            </a:spcAft>
            <a:buNone/>
          </a:pPr>
          <a:endParaRPr lang="hr-HR" sz="1400" b="1" kern="1200" dirty="0">
            <a:solidFill>
              <a:schemeClr val="bg1"/>
            </a:solidFill>
          </a:endParaRPr>
        </a:p>
        <a:p>
          <a:pPr marL="0" lvl="0" indent="0" algn="ctr" defTabSz="622300">
            <a:lnSpc>
              <a:spcPct val="90000"/>
            </a:lnSpc>
            <a:spcBef>
              <a:spcPct val="0"/>
            </a:spcBef>
            <a:spcAft>
              <a:spcPct val="35000"/>
            </a:spcAft>
            <a:buNone/>
          </a:pPr>
          <a:endParaRPr lang="hr-HR" sz="1400" b="1" kern="1200" dirty="0">
            <a:solidFill>
              <a:schemeClr val="bg1"/>
            </a:solidFill>
          </a:endParaRPr>
        </a:p>
        <a:p>
          <a:pPr marL="0" lvl="0" indent="0" algn="ctr" defTabSz="622300">
            <a:lnSpc>
              <a:spcPct val="90000"/>
            </a:lnSpc>
            <a:spcBef>
              <a:spcPct val="0"/>
            </a:spcBef>
            <a:spcAft>
              <a:spcPct val="35000"/>
            </a:spcAft>
            <a:buNone/>
          </a:pPr>
          <a:endParaRPr lang="hr-HR" sz="1400" b="1" kern="1200" dirty="0">
            <a:solidFill>
              <a:schemeClr val="bg1"/>
            </a:solidFill>
          </a:endParaRPr>
        </a:p>
        <a:p>
          <a:pPr marL="0" lvl="0" indent="0" algn="ctr" defTabSz="622300">
            <a:lnSpc>
              <a:spcPct val="90000"/>
            </a:lnSpc>
            <a:spcBef>
              <a:spcPct val="0"/>
            </a:spcBef>
            <a:spcAft>
              <a:spcPct val="35000"/>
            </a:spcAft>
            <a:buNone/>
          </a:pPr>
          <a:endParaRPr lang="hr-HR" sz="1400" b="1" kern="1200" dirty="0">
            <a:solidFill>
              <a:schemeClr val="bg1"/>
            </a:solidFill>
          </a:endParaRPr>
        </a:p>
        <a:p>
          <a:pPr marL="0" lvl="0" indent="0" algn="ctr" defTabSz="622300">
            <a:lnSpc>
              <a:spcPct val="90000"/>
            </a:lnSpc>
            <a:spcBef>
              <a:spcPct val="0"/>
            </a:spcBef>
            <a:spcAft>
              <a:spcPct val="35000"/>
            </a:spcAft>
            <a:buNone/>
          </a:pPr>
          <a:endParaRPr lang="hr-HR" sz="1200" kern="1200" dirty="0"/>
        </a:p>
      </dsp:txBody>
      <dsp:txXfrm rot="5400000">
        <a:off x="0" y="0"/>
        <a:ext cx="4114800" cy="1963587"/>
      </dsp:txXfrm>
    </dsp:sp>
    <dsp:sp modelId="{88CE91AD-754C-46C7-823D-B36FBF22B8E5}">
      <dsp:nvSpPr>
        <dsp:cNvPr id="0" name=""/>
        <dsp:cNvSpPr/>
      </dsp:nvSpPr>
      <dsp:spPr>
        <a:xfrm>
          <a:off x="4104471" y="0"/>
          <a:ext cx="4114800" cy="2618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hr-HR" sz="1200" b="1" kern="1200" dirty="0"/>
            <a:t>4. Prikupljanje i izvještavanje o pokazateljima provedbe </a:t>
          </a:r>
          <a:r>
            <a:rPr lang="hr-HR" sz="1200" b="0" kern="1200" dirty="0"/>
            <a:t>u skladu s Uputama nositeljima projekta za prikupljanje i obradu podataka u okviru provedbe  OP ULJP 2014.-2020  u </a:t>
          </a:r>
          <a:r>
            <a:rPr lang="pl-PL" sz="1200" b="0" kern="1200" dirty="0"/>
            <a:t>Informacijskom sustavu za praćenje mikropodataka, te u okviru ZNS-a (čl. 6.2. i čl. 6.4. Općih uvjeta)</a:t>
          </a:r>
        </a:p>
        <a:p>
          <a:pPr marL="0" lvl="0" indent="0" algn="l" defTabSz="533400">
            <a:lnSpc>
              <a:spcPct val="90000"/>
            </a:lnSpc>
            <a:spcBef>
              <a:spcPct val="0"/>
            </a:spcBef>
            <a:spcAft>
              <a:spcPct val="35000"/>
            </a:spcAft>
            <a:buNone/>
          </a:pPr>
          <a:endParaRPr lang="pl-PL" sz="1200" b="0" kern="1200" dirty="0"/>
        </a:p>
        <a:p>
          <a:pPr marL="0" lvl="0" indent="0" algn="l" defTabSz="533400">
            <a:lnSpc>
              <a:spcPct val="90000"/>
            </a:lnSpc>
            <a:spcBef>
              <a:spcPct val="0"/>
            </a:spcBef>
            <a:spcAft>
              <a:spcPct val="35000"/>
            </a:spcAft>
            <a:buNone/>
          </a:pPr>
          <a:endParaRPr lang="pl-PL" sz="1200" b="0" kern="1200" dirty="0"/>
        </a:p>
        <a:p>
          <a:pPr marL="0" lvl="0" indent="0" algn="l" defTabSz="533400">
            <a:lnSpc>
              <a:spcPct val="90000"/>
            </a:lnSpc>
            <a:spcBef>
              <a:spcPct val="0"/>
            </a:spcBef>
            <a:spcAft>
              <a:spcPct val="35000"/>
            </a:spcAft>
            <a:buNone/>
          </a:pPr>
          <a:endParaRPr lang="hr-HR" sz="1200" b="1" kern="1200" dirty="0"/>
        </a:p>
      </dsp:txBody>
      <dsp:txXfrm>
        <a:off x="4104471" y="0"/>
        <a:ext cx="4114800" cy="1963587"/>
      </dsp:txXfrm>
    </dsp:sp>
    <dsp:sp modelId="{F5641AE4-FA0D-4521-A1C7-3248BB71287D}">
      <dsp:nvSpPr>
        <dsp:cNvPr id="0" name=""/>
        <dsp:cNvSpPr/>
      </dsp:nvSpPr>
      <dsp:spPr>
        <a:xfrm rot="10800000">
          <a:off x="0" y="2618117"/>
          <a:ext cx="4114800" cy="2618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r>
            <a:rPr lang="hr-HR" sz="1200" b="1" kern="1200" dirty="0"/>
            <a:t>5. Mjere osiguravanja javnosti i vidljivosti  </a:t>
          </a:r>
        </a:p>
        <a:p>
          <a:pPr marL="0" lvl="0" indent="0" algn="l" defTabSz="533400">
            <a:lnSpc>
              <a:spcPct val="90000"/>
            </a:lnSpc>
            <a:spcBef>
              <a:spcPct val="0"/>
            </a:spcBef>
            <a:spcAft>
              <a:spcPct val="35000"/>
            </a:spcAft>
            <a:buNone/>
          </a:pPr>
          <a:r>
            <a:rPr lang="hr-HR" sz="1200" b="0" kern="1200" dirty="0"/>
            <a:t>(čl. 6 Posebnih uvjeta, čl. 8 Općih uvjeta)</a:t>
          </a:r>
        </a:p>
        <a:p>
          <a:pPr marL="0" lvl="0" indent="0" defTabSz="533400">
            <a:lnSpc>
              <a:spcPct val="90000"/>
            </a:lnSpc>
            <a:spcBef>
              <a:spcPct val="0"/>
            </a:spcBef>
            <a:spcAft>
              <a:spcPct val="35000"/>
            </a:spcAft>
            <a:buNone/>
          </a:pPr>
          <a:r>
            <a:rPr lang="hr-HR" sz="1200" b="0" kern="1200" dirty="0"/>
            <a:t>Upute za korisnike sredstava za razdoblje 2014.-2020. Informiranje, komunikacija i vidljivost projekata mogu se naći na http://www.esf.hr/</a:t>
          </a:r>
          <a:r>
            <a:rPr lang="hr-HR" sz="1200" b="0" kern="1200" dirty="0" err="1"/>
            <a:t>vazni</a:t>
          </a:r>
          <a:r>
            <a:rPr lang="hr-HR" sz="1200" b="0" kern="1200" dirty="0"/>
            <a:t>-dokumenti/ .  Sukladno uputama  korisnik treba izraditi najmanje jedan plakat s informacijama o projektu (najmanje veličine A3) te ga postaviti ga mjesto koje je javnosti jasno vidljivo. </a:t>
          </a:r>
        </a:p>
        <a:p>
          <a:pPr marL="0" lvl="0" indent="0" defTabSz="533400">
            <a:lnSpc>
              <a:spcPct val="90000"/>
            </a:lnSpc>
            <a:spcBef>
              <a:spcPct val="0"/>
            </a:spcBef>
            <a:spcAft>
              <a:spcPct val="35000"/>
            </a:spcAft>
            <a:buNone/>
          </a:pPr>
          <a:r>
            <a:rPr lang="hr-HR" sz="1200" b="0" kern="1200" dirty="0"/>
            <a:t>Upiti vezani za poštivanje pravila vidljivosti mogu se dostaviti PT2 na prethodnu konzultaciju i provjeru.</a:t>
          </a:r>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dsp:txBody>
      <dsp:txXfrm rot="10800000">
        <a:off x="0" y="3272646"/>
        <a:ext cx="4114800" cy="1963587"/>
      </dsp:txXfrm>
    </dsp:sp>
    <dsp:sp modelId="{0075EA9E-F530-46B5-A479-33A94E85CE57}">
      <dsp:nvSpPr>
        <dsp:cNvPr id="0" name=""/>
        <dsp:cNvSpPr/>
      </dsp:nvSpPr>
      <dsp:spPr>
        <a:xfrm rot="5400000">
          <a:off x="4863141" y="1869775"/>
          <a:ext cx="2618117" cy="4114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r>
            <a:rPr lang="hr-HR" sz="1200" b="1" kern="1200" dirty="0"/>
            <a:t>6. Eventualne izmjene tijekom provedbe: </a:t>
          </a:r>
        </a:p>
        <a:p>
          <a:pPr marL="0" lvl="0" indent="0" algn="l" defTabSz="533400">
            <a:lnSpc>
              <a:spcPct val="90000"/>
            </a:lnSpc>
            <a:spcBef>
              <a:spcPct val="0"/>
            </a:spcBef>
            <a:spcAft>
              <a:spcPct val="35000"/>
            </a:spcAft>
            <a:buNone/>
          </a:pPr>
          <a:r>
            <a:rPr lang="hr-HR" sz="1200" b="0" kern="1200" dirty="0"/>
            <a:t>- one koje zahtijevaju Dodatak ugovoru (čl. 21 Općih uvjeta)</a:t>
          </a:r>
        </a:p>
        <a:p>
          <a:pPr marL="0" lvl="0" indent="0" algn="l" defTabSz="533400">
            <a:lnSpc>
              <a:spcPct val="90000"/>
            </a:lnSpc>
            <a:spcBef>
              <a:spcPct val="0"/>
            </a:spcBef>
            <a:spcAft>
              <a:spcPct val="35000"/>
            </a:spcAft>
            <a:buNone/>
          </a:pPr>
          <a:r>
            <a:rPr lang="hr-HR" sz="1200" b="0" kern="1200" dirty="0"/>
            <a:t>- Izmjene manjeg značaja (čl. 22 Općih uvjeta) </a:t>
          </a:r>
        </a:p>
        <a:p>
          <a:pPr marL="0" lvl="0" indent="0" algn="l" defTabSz="533400">
            <a:lnSpc>
              <a:spcPct val="90000"/>
            </a:lnSpc>
            <a:spcBef>
              <a:spcPct val="0"/>
            </a:spcBef>
            <a:spcAft>
              <a:spcPct val="35000"/>
            </a:spcAft>
            <a:buNone/>
          </a:pPr>
          <a:endParaRPr lang="hr-HR" sz="1200" b="0" kern="1200" dirty="0"/>
        </a:p>
        <a:p>
          <a:pPr marL="0" lvl="0" indent="0" algn="l" defTabSz="533400">
            <a:lnSpc>
              <a:spcPct val="90000"/>
            </a:lnSpc>
            <a:spcBef>
              <a:spcPct val="0"/>
            </a:spcBef>
            <a:spcAft>
              <a:spcPct val="35000"/>
            </a:spcAft>
            <a:buNone/>
          </a:pPr>
          <a:endParaRPr lang="hr-HR" sz="1200" b="0" kern="1200" dirty="0"/>
        </a:p>
        <a:p>
          <a:pPr marL="0" lvl="0" indent="0" algn="l" defTabSz="533400">
            <a:lnSpc>
              <a:spcPct val="90000"/>
            </a:lnSpc>
            <a:spcBef>
              <a:spcPct val="0"/>
            </a:spcBef>
            <a:spcAft>
              <a:spcPct val="35000"/>
            </a:spcAft>
            <a:buNone/>
          </a:pPr>
          <a:endParaRPr lang="hr-HR" sz="1200" b="0" kern="1200" dirty="0"/>
        </a:p>
        <a:p>
          <a:pPr marL="0" lvl="0" indent="0" algn="l" defTabSz="533400">
            <a:lnSpc>
              <a:spcPct val="90000"/>
            </a:lnSpc>
            <a:spcBef>
              <a:spcPct val="0"/>
            </a:spcBef>
            <a:spcAft>
              <a:spcPct val="35000"/>
            </a:spcAft>
            <a:buNone/>
          </a:pPr>
          <a:endParaRPr lang="hr-HR" sz="1200" b="0" kern="1200" dirty="0"/>
        </a:p>
        <a:p>
          <a:pPr marL="0" lvl="0" indent="0" algn="l" defTabSz="533400">
            <a:lnSpc>
              <a:spcPct val="90000"/>
            </a:lnSpc>
            <a:spcBef>
              <a:spcPct val="0"/>
            </a:spcBef>
            <a:spcAft>
              <a:spcPct val="35000"/>
            </a:spcAft>
            <a:buNone/>
          </a:pPr>
          <a:endParaRPr lang="hr-HR" sz="1200" b="0" kern="1200" dirty="0"/>
        </a:p>
        <a:p>
          <a:pPr marL="0" lvl="0" indent="0" algn="l" defTabSz="533400">
            <a:lnSpc>
              <a:spcPct val="90000"/>
            </a:lnSpc>
            <a:spcBef>
              <a:spcPct val="0"/>
            </a:spcBef>
            <a:spcAft>
              <a:spcPct val="35000"/>
            </a:spcAft>
            <a:buNone/>
          </a:pPr>
          <a:endParaRPr lang="hr-HR" sz="1200" b="1" kern="1200" dirty="0"/>
        </a:p>
      </dsp:txBody>
      <dsp:txXfrm rot="-5400000">
        <a:off x="4114800" y="3272646"/>
        <a:ext cx="4114800" cy="1963587"/>
      </dsp:txXfrm>
    </dsp:sp>
    <dsp:sp modelId="{B67CA29E-3208-4107-965C-87780A2615B1}">
      <dsp:nvSpPr>
        <dsp:cNvPr id="0" name=""/>
        <dsp:cNvSpPr/>
      </dsp:nvSpPr>
      <dsp:spPr>
        <a:xfrm>
          <a:off x="835213" y="1484982"/>
          <a:ext cx="6522040" cy="1732669"/>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hr-HR" sz="1200" b="1" kern="1200" dirty="0"/>
        </a:p>
        <a:p>
          <a:pPr marL="0" lvl="0" indent="0" algn="l" defTabSz="533400">
            <a:lnSpc>
              <a:spcPct val="90000"/>
            </a:lnSpc>
            <a:spcBef>
              <a:spcPct val="0"/>
            </a:spcBef>
            <a:spcAft>
              <a:spcPct val="35000"/>
            </a:spcAft>
            <a:buNone/>
          </a:pPr>
          <a:r>
            <a:rPr lang="hr-HR" sz="1200" b="1" kern="1200" dirty="0"/>
            <a:t>Komunikacija</a:t>
          </a:r>
        </a:p>
        <a:p>
          <a:pPr marL="0" lvl="0" indent="0" algn="l" defTabSz="533400">
            <a:lnSpc>
              <a:spcPct val="90000"/>
            </a:lnSpc>
            <a:spcBef>
              <a:spcPct val="0"/>
            </a:spcBef>
            <a:spcAft>
              <a:spcPct val="35000"/>
            </a:spcAft>
            <a:buNone/>
          </a:pPr>
          <a:r>
            <a:rPr lang="hr-HR" sz="1200" b="0" kern="1200" dirty="0"/>
            <a:t>1. Uvijek navoditi referentni broj Ugovora prilikom pisane komunikacije (čl. 9.1. Posebnih uvjeta Ugovora)</a:t>
          </a:r>
        </a:p>
        <a:p>
          <a:pPr marL="0" lvl="0" indent="0" algn="l" defTabSz="533400">
            <a:lnSpc>
              <a:spcPct val="90000"/>
            </a:lnSpc>
            <a:spcBef>
              <a:spcPct val="0"/>
            </a:spcBef>
            <a:spcAft>
              <a:spcPct val="35000"/>
            </a:spcAft>
            <a:buNone/>
          </a:pPr>
          <a:r>
            <a:rPr lang="hr-HR" sz="1200" b="0" kern="1200" dirty="0"/>
            <a:t>2. U slučaju promjene vezane za kontakt obavijestiti najkasnije u roku od 3 dana od dana nastanka promjene (čl. 9.2. Posebnih uvjeta Ugovora)</a:t>
          </a:r>
        </a:p>
        <a:p>
          <a:pPr marL="0" lvl="0" indent="0" algn="l" defTabSz="533400">
            <a:lnSpc>
              <a:spcPct val="90000"/>
            </a:lnSpc>
            <a:spcBef>
              <a:spcPct val="0"/>
            </a:spcBef>
            <a:spcAft>
              <a:spcPct val="35000"/>
            </a:spcAft>
            <a:buNone/>
          </a:pPr>
          <a:r>
            <a:rPr lang="hr-HR" sz="1200" b="0" kern="1200" dirty="0"/>
            <a:t>3. Korisnik je obvezan obavijestiti PT2 o okolnostima koje utječu ili mogu utjecati na valjanu provedbu projekta, a u tu svrhu može predložiti i izmjenu Ugovora, kao i o sumnji na sukob interesa (čl. 4.7. i 4.8 Općih uvjeta, čl. 10.2 Općih uvjeta Ugovora)</a:t>
          </a:r>
        </a:p>
        <a:p>
          <a:pPr marL="0" lvl="0" indent="0" algn="l" defTabSz="533400">
            <a:lnSpc>
              <a:spcPct val="90000"/>
            </a:lnSpc>
            <a:spcBef>
              <a:spcPct val="0"/>
            </a:spcBef>
            <a:spcAft>
              <a:spcPct val="35000"/>
            </a:spcAft>
            <a:buNone/>
          </a:pPr>
          <a:endParaRPr lang="hr-HR" sz="1200" b="1" kern="1200" dirty="0"/>
        </a:p>
      </dsp:txBody>
      <dsp:txXfrm>
        <a:off x="919795" y="1569564"/>
        <a:ext cx="6352876" cy="15635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hr-HR"/>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5F89168C-888A-4E56-A09D-0F6D75AB3D6D}" type="slidenum">
              <a:rPr lang="hr-HR" smtClean="0"/>
              <a:t>‹#›</a:t>
            </a:fld>
            <a:endParaRPr lang="hr-HR"/>
          </a:p>
        </p:txBody>
      </p:sp>
    </p:spTree>
    <p:extLst>
      <p:ext uri="{BB962C8B-B14F-4D97-AF65-F5344CB8AC3E}">
        <p14:creationId xmlns:p14="http://schemas.microsoft.com/office/powerpoint/2010/main" val="20182189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hr-HR"/>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B68FBBB-6CB6-4260-AC45-B0E23F48AC70}" type="slidenum">
              <a:rPr lang="hr-HR" smtClean="0"/>
              <a:t>‹#›</a:t>
            </a:fld>
            <a:endParaRPr lang="hr-HR"/>
          </a:p>
        </p:txBody>
      </p:sp>
    </p:spTree>
    <p:extLst>
      <p:ext uri="{BB962C8B-B14F-4D97-AF65-F5344CB8AC3E}">
        <p14:creationId xmlns:p14="http://schemas.microsoft.com/office/powerpoint/2010/main" val="378707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4879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94112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78396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16175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154931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92869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80677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51855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solidFill>
                <a:srgbClr val="FF0000"/>
              </a:solidFill>
            </a:endParaRPr>
          </a:p>
        </p:txBody>
      </p:sp>
    </p:spTree>
    <p:extLst>
      <p:ext uri="{BB962C8B-B14F-4D97-AF65-F5344CB8AC3E}">
        <p14:creationId xmlns:p14="http://schemas.microsoft.com/office/powerpoint/2010/main" val="60939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3335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83229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84915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90943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hr-HR" baseline="0" dirty="0"/>
          </a:p>
        </p:txBody>
      </p:sp>
    </p:spTree>
    <p:extLst>
      <p:ext uri="{BB962C8B-B14F-4D97-AF65-F5344CB8AC3E}">
        <p14:creationId xmlns:p14="http://schemas.microsoft.com/office/powerpoint/2010/main" val="162721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4269358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55537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55537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hr-HR" sz="1200" b="0" i="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83192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54855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77527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7973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2477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28818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99364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endParaRPr lang="hr-HR"/>
          </a:p>
        </p:txBody>
      </p:sp>
    </p:spTree>
    <p:extLst>
      <p:ext uri="{BB962C8B-B14F-4D97-AF65-F5344CB8AC3E}">
        <p14:creationId xmlns:p14="http://schemas.microsoft.com/office/powerpoint/2010/main" val="120177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49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580925-155F-4FAD-A683-7E4C218F0E32}" type="datetime1">
              <a:rPr lang="en-US" smtClean="0"/>
              <a:t>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B28F80-A2C5-6444-8C20-3416AE241474}" type="slidenum">
              <a:rPr lang="en-US"/>
              <a:pPr>
                <a:defRPr/>
              </a:pPr>
              <a:t>‹#›</a:t>
            </a:fld>
            <a:endParaRPr lang="en-US"/>
          </a:p>
        </p:txBody>
      </p:sp>
    </p:spTree>
    <p:extLst>
      <p:ext uri="{BB962C8B-B14F-4D97-AF65-F5344CB8AC3E}">
        <p14:creationId xmlns:p14="http://schemas.microsoft.com/office/powerpoint/2010/main" val="294195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hr-HR"/>
          </a:p>
        </p:txBody>
      </p:sp>
    </p:spTree>
    <p:extLst>
      <p:ext uri="{BB962C8B-B14F-4D97-AF65-F5344CB8AC3E}">
        <p14:creationId xmlns:p14="http://schemas.microsoft.com/office/powerpoint/2010/main" val="1436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766A8A-0715-664A-A9E8-E9BD2B9FE8D2}" type="slidenum">
              <a:rPr lang="en-US"/>
              <a:pPr>
                <a:defRPr/>
              </a:pPr>
              <a:t>‹#›</a:t>
            </a:fld>
            <a:endParaRPr lang="en-US"/>
          </a:p>
        </p:txBody>
      </p:sp>
    </p:spTree>
    <p:extLst>
      <p:ext uri="{BB962C8B-B14F-4D97-AF65-F5344CB8AC3E}">
        <p14:creationId xmlns:p14="http://schemas.microsoft.com/office/powerpoint/2010/main" val="299805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131CC9-1563-1E4A-B7DF-AD4D962400AD}" type="slidenum">
              <a:rPr lang="en-US"/>
              <a:pPr>
                <a:defRPr/>
              </a:pPr>
              <a:t>‹#›</a:t>
            </a:fld>
            <a:endParaRPr lang="en-US"/>
          </a:p>
        </p:txBody>
      </p:sp>
    </p:spTree>
    <p:extLst>
      <p:ext uri="{BB962C8B-B14F-4D97-AF65-F5344CB8AC3E}">
        <p14:creationId xmlns:p14="http://schemas.microsoft.com/office/powerpoint/2010/main" val="28949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89B8E4-9785-5542-A2CC-E3EFD9AF074D}" type="slidenum">
              <a:rPr lang="en-US"/>
              <a:pPr>
                <a:defRPr/>
              </a:pPr>
              <a:t>‹#›</a:t>
            </a:fld>
            <a:endParaRPr lang="en-US"/>
          </a:p>
        </p:txBody>
      </p:sp>
    </p:spTree>
    <p:extLst>
      <p:ext uri="{BB962C8B-B14F-4D97-AF65-F5344CB8AC3E}">
        <p14:creationId xmlns:p14="http://schemas.microsoft.com/office/powerpoint/2010/main" val="36616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63ED7B-F1CE-404E-B6C6-A6F40C47A9C7}" type="slidenum">
              <a:rPr lang="en-US"/>
              <a:pPr>
                <a:defRPr/>
              </a:pPr>
              <a:t>‹#›</a:t>
            </a:fld>
            <a:endParaRPr lang="en-US"/>
          </a:p>
        </p:txBody>
      </p:sp>
    </p:spTree>
    <p:extLst>
      <p:ext uri="{BB962C8B-B14F-4D97-AF65-F5344CB8AC3E}">
        <p14:creationId xmlns:p14="http://schemas.microsoft.com/office/powerpoint/2010/main" val="37209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94F2D7-2B5A-E84B-ACF2-17EC346B5B23}" type="slidenum">
              <a:rPr lang="en-US"/>
              <a:pPr>
                <a:defRPr/>
              </a:pPr>
              <a:t>‹#›</a:t>
            </a:fld>
            <a:endParaRPr lang="en-US"/>
          </a:p>
        </p:txBody>
      </p:sp>
    </p:spTree>
    <p:extLst>
      <p:ext uri="{BB962C8B-B14F-4D97-AF65-F5344CB8AC3E}">
        <p14:creationId xmlns:p14="http://schemas.microsoft.com/office/powerpoint/2010/main" val="390449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6BB5F-A257-FC43-92A4-C378033C3B9A}" type="slidenum">
              <a:rPr lang="en-US"/>
              <a:pPr>
                <a:defRPr/>
              </a:pPr>
              <a:t>‹#›</a:t>
            </a:fld>
            <a:endParaRPr lang="en-US"/>
          </a:p>
        </p:txBody>
      </p:sp>
    </p:spTree>
    <p:extLst>
      <p:ext uri="{BB962C8B-B14F-4D97-AF65-F5344CB8AC3E}">
        <p14:creationId xmlns:p14="http://schemas.microsoft.com/office/powerpoint/2010/main" val="13174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85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296F69E-54AF-244F-916A-3E30C0821918}" type="slidenum">
              <a:rPr lang="en-US"/>
              <a:pPr>
                <a:defRPr/>
              </a:pPr>
              <a:t>‹#›</a:t>
            </a:fld>
            <a:endParaRPr lang="en-US"/>
          </a:p>
        </p:txBody>
      </p:sp>
      <p:pic>
        <p:nvPicPr>
          <p:cNvPr id="1031" name="Picture 11" descr="unutarnja.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17026"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esf.hr/vazni-dokument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naslov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9525"/>
            <a:ext cx="9209088"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7"/>
          <p:cNvSpPr>
            <a:spLocks noGrp="1"/>
          </p:cNvSpPr>
          <p:nvPr>
            <p:ph type="ctrTitle"/>
          </p:nvPr>
        </p:nvSpPr>
        <p:spPr>
          <a:xfrm>
            <a:off x="330200" y="512763"/>
            <a:ext cx="2747963" cy="376237"/>
          </a:xfrm>
        </p:spPr>
        <p:txBody>
          <a:bodyPr/>
          <a:lstStyle/>
          <a:p>
            <a:pPr algn="l" eaLnBrk="1" hangingPunct="1"/>
            <a:r>
              <a:rPr lang="ta-IN" sz="1700">
                <a:solidFill>
                  <a:srgbClr val="777877"/>
                </a:solidFill>
                <a:latin typeface="Myriad Pro Bold SemiExt" charset="0"/>
                <a:cs typeface="Myriad Pro Bold SemiExt" charset="0"/>
              </a:rPr>
              <a:t>OPERATIVNI PROGRAM</a:t>
            </a:r>
            <a:endParaRPr lang="en-US" sz="1700">
              <a:solidFill>
                <a:srgbClr val="777877"/>
              </a:solidFill>
              <a:latin typeface="Myriad Pro Bold SemiExt" charset="0"/>
              <a:cs typeface="Myriad Pro Bold SemiExt" charset="0"/>
            </a:endParaRPr>
          </a:p>
        </p:txBody>
      </p:sp>
      <p:sp>
        <p:nvSpPr>
          <p:cNvPr id="13315" name="Title 7"/>
          <p:cNvSpPr txBox="1">
            <a:spLocks/>
          </p:cNvSpPr>
          <p:nvPr/>
        </p:nvSpPr>
        <p:spPr bwMode="auto">
          <a:xfrm>
            <a:off x="325438" y="1030288"/>
            <a:ext cx="31273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ta-IN" sz="4100" dirty="0">
                <a:latin typeface="Myriad Pro Light SemiExt" charset="0"/>
                <a:cs typeface="Myriad Pro Light SemiExt" charset="0"/>
              </a:rPr>
              <a:t>Učinkoviti </a:t>
            </a:r>
          </a:p>
          <a:p>
            <a:pPr eaLnBrk="1" hangingPunct="1"/>
            <a:r>
              <a:rPr lang="ta-IN" sz="4100" dirty="0">
                <a:latin typeface="Myriad Pro Light SemiExt" charset="0"/>
                <a:cs typeface="Myriad Pro Light SemiExt" charset="0"/>
              </a:rPr>
              <a:t>ljudski </a:t>
            </a:r>
          </a:p>
          <a:p>
            <a:pPr eaLnBrk="1" hangingPunct="1"/>
            <a:r>
              <a:rPr lang="ta-IN" sz="4100" dirty="0">
                <a:latin typeface="Myriad Pro Light SemiExt" charset="0"/>
                <a:cs typeface="Myriad Pro Light SemiExt" charset="0"/>
              </a:rPr>
              <a:t>potencijal</a:t>
            </a:r>
            <a:r>
              <a:rPr lang="hr-HR" sz="4100" dirty="0">
                <a:latin typeface="Myriad Pro Light SemiExt" charset="0"/>
                <a:cs typeface="Myriad Pro Light SemiExt" charset="0"/>
              </a:rPr>
              <a:t>i</a:t>
            </a:r>
            <a:endParaRPr lang="en-US" sz="4100" dirty="0">
              <a:latin typeface="Myriad Pro Light SemiExt" charset="0"/>
              <a:cs typeface="Myriad Pro Light SemiExt" charset="0"/>
            </a:endParaRPr>
          </a:p>
        </p:txBody>
      </p:sp>
      <p:sp>
        <p:nvSpPr>
          <p:cNvPr id="13316" name="Title 7"/>
          <p:cNvSpPr txBox="1">
            <a:spLocks/>
          </p:cNvSpPr>
          <p:nvPr/>
        </p:nvSpPr>
        <p:spPr bwMode="auto">
          <a:xfrm>
            <a:off x="330200" y="2917825"/>
            <a:ext cx="27479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ta-IN" sz="1700">
                <a:solidFill>
                  <a:srgbClr val="777877"/>
                </a:solidFill>
                <a:latin typeface="Myriad Pro Bold SemiExt" charset="0"/>
                <a:cs typeface="Myriad Pro Bold SemiExt" charset="0"/>
              </a:rPr>
              <a:t>2014. - 2020. </a:t>
            </a:r>
            <a:endParaRPr lang="en-US" sz="1700">
              <a:solidFill>
                <a:srgbClr val="777877"/>
              </a:solidFill>
              <a:latin typeface="Myriad Pro Bold SemiExt" charset="0"/>
              <a:cs typeface="Myriad Pro Bold SemiExt" charset="0"/>
            </a:endParaRPr>
          </a:p>
        </p:txBody>
      </p:sp>
      <p:cxnSp>
        <p:nvCxnSpPr>
          <p:cNvPr id="14" name="Straight Connector 13"/>
          <p:cNvCxnSpPr/>
          <p:nvPr/>
        </p:nvCxnSpPr>
        <p:spPr>
          <a:xfrm>
            <a:off x="419100" y="3597275"/>
            <a:ext cx="2225675"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21" name="Title 7"/>
          <p:cNvSpPr txBox="1">
            <a:spLocks/>
          </p:cNvSpPr>
          <p:nvPr/>
        </p:nvSpPr>
        <p:spPr>
          <a:xfrm>
            <a:off x="314325" y="3878263"/>
            <a:ext cx="2747963" cy="1446212"/>
          </a:xfrm>
          <a:prstGeom prst="rect">
            <a:avLst/>
          </a:prstGeom>
        </p:spPr>
        <p:txBody>
          <a:bodyPr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a-IN" sz="1600" dirty="0">
                <a:solidFill>
                  <a:srgbClr val="2797C9"/>
                </a:solidFill>
                <a:latin typeface="Myriad Pro Light SemiExt"/>
                <a:cs typeface="Myriad Pro Light SemiExt"/>
              </a:rPr>
              <a:t>ZAPOŠLJAVANJE</a:t>
            </a:r>
          </a:p>
          <a:p>
            <a:pPr algn="l" fontAlgn="auto">
              <a:spcAft>
                <a:spcPts val="0"/>
              </a:spcAft>
              <a:defRPr/>
            </a:pPr>
            <a:endParaRPr lang="ta-IN" sz="1600" dirty="0">
              <a:solidFill>
                <a:srgbClr val="2797C9"/>
              </a:solidFill>
              <a:latin typeface="Myriad Pro Light SemiExt"/>
              <a:cs typeface="Myriad Pro Light SemiExt"/>
            </a:endParaRPr>
          </a:p>
          <a:p>
            <a:pPr algn="l" fontAlgn="auto">
              <a:spcAft>
                <a:spcPts val="0"/>
              </a:spcAft>
              <a:defRPr/>
            </a:pPr>
            <a:r>
              <a:rPr lang="ta-IN" sz="1600" dirty="0">
                <a:solidFill>
                  <a:srgbClr val="A41568"/>
                </a:solidFill>
                <a:latin typeface="Myriad Pro Light SemiExt"/>
                <a:cs typeface="Myriad Pro Light SemiExt"/>
              </a:rPr>
              <a:t>SOCIJALNO UKLJUČIVANJE</a:t>
            </a:r>
          </a:p>
          <a:p>
            <a:pPr algn="l" fontAlgn="auto">
              <a:spcAft>
                <a:spcPts val="0"/>
              </a:spcAft>
              <a:defRPr/>
            </a:pPr>
            <a:endParaRPr lang="ta-IN" sz="1600" dirty="0">
              <a:solidFill>
                <a:srgbClr val="A41568"/>
              </a:solidFill>
              <a:latin typeface="Myriad Pro Light SemiExt"/>
              <a:cs typeface="Myriad Pro Light SemiExt"/>
            </a:endParaRPr>
          </a:p>
          <a:p>
            <a:pPr algn="l" fontAlgn="auto">
              <a:spcAft>
                <a:spcPts val="0"/>
              </a:spcAft>
              <a:defRPr/>
            </a:pPr>
            <a:r>
              <a:rPr lang="ta-IN" sz="1600" dirty="0">
                <a:solidFill>
                  <a:srgbClr val="149A4B"/>
                </a:solidFill>
                <a:latin typeface="Myriad Pro Light SemiExt"/>
                <a:cs typeface="Myriad Pro Light SemiExt"/>
              </a:rPr>
              <a:t>OBRAZOVANJE</a:t>
            </a:r>
          </a:p>
          <a:p>
            <a:pPr algn="l" fontAlgn="auto">
              <a:spcAft>
                <a:spcPts val="0"/>
              </a:spcAft>
              <a:defRPr/>
            </a:pPr>
            <a:endParaRPr lang="ta-IN" sz="1600" dirty="0">
              <a:solidFill>
                <a:srgbClr val="149A4B"/>
              </a:solidFill>
              <a:latin typeface="Myriad Pro Light SemiExt"/>
              <a:cs typeface="Myriad Pro Light SemiExt"/>
            </a:endParaRPr>
          </a:p>
          <a:p>
            <a:pPr algn="l" fontAlgn="auto">
              <a:spcAft>
                <a:spcPts val="0"/>
              </a:spcAft>
              <a:defRPr/>
            </a:pPr>
            <a:r>
              <a:rPr lang="ta-IN" sz="1600" dirty="0">
                <a:solidFill>
                  <a:srgbClr val="E88E31"/>
                </a:solidFill>
                <a:latin typeface="Myriad Pro Light SemiExt"/>
                <a:cs typeface="Myriad Pro Light SemiExt"/>
              </a:rPr>
              <a:t>DOBRO UPRAVLJANJE</a:t>
            </a:r>
          </a:p>
          <a:p>
            <a:pPr algn="l" fontAlgn="auto">
              <a:spcAft>
                <a:spcPts val="0"/>
              </a:spcAft>
              <a:defRPr/>
            </a:pPr>
            <a:endParaRPr lang="en-US" sz="1600" dirty="0">
              <a:solidFill>
                <a:srgbClr val="2797C9"/>
              </a:solidFill>
              <a:latin typeface="Myriad Pro Light SemiExt"/>
              <a:cs typeface="Myriad Pro Light SemiEx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600" dirty="0"/>
              <a:t>3. ZAHTJEV ZA NADOKNADOM SREDSTAVA</a:t>
            </a:r>
            <a:br>
              <a:rPr lang="pl-PL" sz="3600" dirty="0"/>
            </a:br>
            <a:endParaRPr lang="hr-HR" sz="3600" dirty="0"/>
          </a:p>
        </p:txBody>
      </p:sp>
      <p:graphicFrame>
        <p:nvGraphicFramePr>
          <p:cNvPr id="5" name="Content Placeholder 2"/>
          <p:cNvGraphicFramePr>
            <a:graphicFrameLocks/>
          </p:cNvGraphicFramePr>
          <p:nvPr>
            <p:extLst>
              <p:ext uri="{D42A27DB-BD31-4B8C-83A1-F6EECF244321}">
                <p14:modId xmlns:p14="http://schemas.microsoft.com/office/powerpoint/2010/main" val="473856858"/>
              </p:ext>
            </p:extLst>
          </p:nvPr>
        </p:nvGraphicFramePr>
        <p:xfrm>
          <a:off x="179512" y="1069676"/>
          <a:ext cx="8507288" cy="5331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53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rudic\Desktop\14-20\Tehnička pomoć\ZNS str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38" y="1312687"/>
            <a:ext cx="3909954" cy="32170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962" y="4359640"/>
            <a:ext cx="3900063" cy="20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4225" y="1434842"/>
            <a:ext cx="3950222"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a:solidFill>
                  <a:schemeClr val="tx1"/>
                </a:solidFill>
                <a:latin typeface="Calibri" panose="020F0502020204030204" pitchFamily="34" charset="0"/>
              </a:rPr>
              <a:t>(1) </a:t>
            </a:r>
            <a:r>
              <a:rPr lang="vi-VN" sz="1000" b="1" dirty="0">
                <a:solidFill>
                  <a:schemeClr val="tx1"/>
                </a:solidFill>
                <a:latin typeface="Calibri" panose="020F0502020204030204" pitchFamily="34" charset="0"/>
              </a:rPr>
              <a:t>Datum</a:t>
            </a:r>
            <a:r>
              <a:rPr lang="hr-HR" sz="1000" dirty="0">
                <a:solidFill>
                  <a:schemeClr val="tx1"/>
                </a:solidFill>
                <a:latin typeface="Calibri" panose="020F0502020204030204" pitchFamily="34" charset="0"/>
              </a:rPr>
              <a:t> </a:t>
            </a:r>
            <a:r>
              <a:rPr lang="vi-VN" sz="1000" dirty="0">
                <a:solidFill>
                  <a:schemeClr val="tx1"/>
                </a:solidFill>
                <a:latin typeface="Calibri" panose="020F0502020204030204" pitchFamily="34" charset="0"/>
              </a:rPr>
              <a:t>na koji je pripremljen ZNS i potpisan od strane Korisnika. </a:t>
            </a:r>
            <a:endParaRPr lang="hr-HR" sz="1000" dirty="0">
              <a:solidFill>
                <a:schemeClr val="tx1"/>
              </a:solidFill>
              <a:latin typeface="Calibri" panose="020F0502020204030204" pitchFamily="34" charset="0"/>
            </a:endParaRPr>
          </a:p>
          <a:p>
            <a:pPr algn="just"/>
            <a:r>
              <a:rPr lang="vi-VN" sz="1000" dirty="0">
                <a:solidFill>
                  <a:schemeClr val="tx1"/>
                </a:solidFill>
                <a:latin typeface="Calibri" panose="020F0502020204030204" pitchFamily="34" charset="0"/>
              </a:rPr>
              <a:t>Prvobitni datum se ne mijenja čak i ako je ZNS ispravljen i ponovno podnesen tijekom procesa provjere. </a:t>
            </a:r>
            <a:r>
              <a:rPr lang="hr-HR" sz="1000" dirty="0">
                <a:solidFill>
                  <a:schemeClr val="tx1"/>
                </a:solidFill>
                <a:latin typeface="Calibri" panose="020F0502020204030204" pitchFamily="34" charset="0"/>
              </a:rPr>
              <a:t> </a:t>
            </a:r>
          </a:p>
        </p:txBody>
      </p:sp>
      <p:sp>
        <p:nvSpPr>
          <p:cNvPr id="5" name="TextBox 4"/>
          <p:cNvSpPr txBox="1"/>
          <p:nvPr/>
        </p:nvSpPr>
        <p:spPr>
          <a:xfrm>
            <a:off x="4654225" y="2132856"/>
            <a:ext cx="3950222"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a:solidFill>
                  <a:schemeClr val="tx1"/>
                </a:solidFill>
                <a:latin typeface="Calibri" panose="020F0502020204030204" pitchFamily="34" charset="0"/>
              </a:rPr>
              <a:t>(2) </a:t>
            </a:r>
            <a:r>
              <a:rPr lang="hr-HR" sz="1000" b="1" dirty="0">
                <a:solidFill>
                  <a:schemeClr val="tx1"/>
                </a:solidFill>
              </a:rPr>
              <a:t>Identifikacijski broj </a:t>
            </a:r>
            <a:r>
              <a:rPr lang="hr-HR" sz="1000" dirty="0">
                <a:solidFill>
                  <a:schemeClr val="tx1"/>
                </a:solidFill>
              </a:rPr>
              <a:t>je slijedni broj ZNS-a koji je dao Korisnik - numerirani po redoslijedu. ID broj </a:t>
            </a:r>
            <a:r>
              <a:rPr lang="hr-HR" sz="1000" b="1" dirty="0">
                <a:solidFill>
                  <a:schemeClr val="tx1"/>
                </a:solidFill>
              </a:rPr>
              <a:t>ne mijenja se  čak i ako je ZNS ispravljen </a:t>
            </a:r>
            <a:r>
              <a:rPr lang="hr-HR" sz="1000" dirty="0">
                <a:solidFill>
                  <a:schemeClr val="tx1"/>
                </a:solidFill>
              </a:rPr>
              <a:t>i ponovno podnesen tijekom procesa provjere.</a:t>
            </a:r>
          </a:p>
        </p:txBody>
      </p:sp>
      <p:sp>
        <p:nvSpPr>
          <p:cNvPr id="6" name="TextBox 5"/>
          <p:cNvSpPr txBox="1"/>
          <p:nvPr/>
        </p:nvSpPr>
        <p:spPr>
          <a:xfrm>
            <a:off x="4639022" y="2780928"/>
            <a:ext cx="3938100"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a:solidFill>
                  <a:schemeClr val="tx1"/>
                </a:solidFill>
                <a:latin typeface="Calibri" panose="020F0502020204030204" pitchFamily="34" charset="0"/>
              </a:rPr>
              <a:t>(3) </a:t>
            </a:r>
            <a:r>
              <a:rPr lang="hr-HR" sz="1000" b="1" dirty="0">
                <a:solidFill>
                  <a:schemeClr val="tx1"/>
                </a:solidFill>
              </a:rPr>
              <a:t>Datum ispravka </a:t>
            </a:r>
            <a:r>
              <a:rPr lang="hr-HR" sz="1000" dirty="0">
                <a:solidFill>
                  <a:schemeClr val="tx1"/>
                </a:solidFill>
              </a:rPr>
              <a:t>primjenjuje se i popunjava </a:t>
            </a:r>
            <a:r>
              <a:rPr lang="hr-HR" sz="1000" b="1" dirty="0">
                <a:solidFill>
                  <a:schemeClr val="tx1"/>
                </a:solidFill>
              </a:rPr>
              <a:t>samo ako je tijekom postupka provjere ZNS ispravljen i nova verzija ZNS-a podnesena</a:t>
            </a:r>
            <a:r>
              <a:rPr lang="hr-HR" sz="1000" dirty="0">
                <a:solidFill>
                  <a:schemeClr val="tx1"/>
                </a:solidFill>
              </a:rPr>
              <a:t>. Izvorni datum i ID broj ZNS-a ostaju nepromijenjeni.</a:t>
            </a:r>
            <a:endParaRPr lang="hr-HR" sz="1000" dirty="0">
              <a:solidFill>
                <a:schemeClr val="tx1"/>
              </a:solidFill>
              <a:latin typeface="Calibri" panose="020F0502020204030204" pitchFamily="34" charset="0"/>
            </a:endParaRPr>
          </a:p>
        </p:txBody>
      </p:sp>
      <p:sp>
        <p:nvSpPr>
          <p:cNvPr id="7" name="TextBox 6"/>
          <p:cNvSpPr txBox="1"/>
          <p:nvPr/>
        </p:nvSpPr>
        <p:spPr>
          <a:xfrm>
            <a:off x="4638650" y="3444992"/>
            <a:ext cx="3950222" cy="40011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a:solidFill>
                  <a:schemeClr val="tx1"/>
                </a:solidFill>
                <a:latin typeface="Calibri" panose="020F0502020204030204" pitchFamily="34" charset="0"/>
              </a:rPr>
              <a:t>(4) </a:t>
            </a:r>
            <a:r>
              <a:rPr lang="hr-HR" sz="1000" dirty="0">
                <a:solidFill>
                  <a:schemeClr val="tx1"/>
                </a:solidFill>
              </a:rPr>
              <a:t>Podaci o korisniku i Projektu i moraju biti </a:t>
            </a:r>
            <a:r>
              <a:rPr lang="hr-HR" sz="1000" b="1" dirty="0">
                <a:solidFill>
                  <a:schemeClr val="tx1"/>
                </a:solidFill>
              </a:rPr>
              <a:t>usklađeni s podacima iz Ugovora o izravnoj dodjeli bespovratnih sredstva</a:t>
            </a:r>
            <a:r>
              <a:rPr lang="hr-HR" sz="1000" dirty="0">
                <a:solidFill>
                  <a:schemeClr val="tx1"/>
                </a:solidFill>
              </a:rPr>
              <a:t>.</a:t>
            </a:r>
            <a:endParaRPr lang="hr-HR" sz="1000" dirty="0">
              <a:solidFill>
                <a:schemeClr val="tx1"/>
              </a:solidFill>
              <a:latin typeface="Calibri" panose="020F0502020204030204" pitchFamily="34" charset="0"/>
            </a:endParaRPr>
          </a:p>
        </p:txBody>
      </p:sp>
      <p:sp>
        <p:nvSpPr>
          <p:cNvPr id="8" name="TextBox 7"/>
          <p:cNvSpPr txBox="1"/>
          <p:nvPr/>
        </p:nvSpPr>
        <p:spPr>
          <a:xfrm>
            <a:off x="4638650" y="3949048"/>
            <a:ext cx="3950222" cy="1015663"/>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a:solidFill>
                  <a:schemeClr val="tx1"/>
                </a:solidFill>
                <a:latin typeface="Calibri" panose="020F0502020204030204" pitchFamily="34" charset="0"/>
              </a:rPr>
              <a:t>(5) </a:t>
            </a:r>
            <a:r>
              <a:rPr lang="hr-HR" sz="1000" b="1" dirty="0">
                <a:solidFill>
                  <a:schemeClr val="tx1"/>
                </a:solidFill>
              </a:rPr>
              <a:t>Datum početka izvještajnog razdoblja </a:t>
            </a:r>
            <a:r>
              <a:rPr lang="hr-HR" sz="1000" dirty="0">
                <a:solidFill>
                  <a:schemeClr val="tx1"/>
                </a:solidFill>
              </a:rPr>
              <a:t>mora uvijek biti datum potpisivanja Ugovora, te svi dostavljeni ZNS-ovi trebaju imati isti datum početka izvještajnog razdoblja. </a:t>
            </a:r>
            <a:r>
              <a:rPr lang="hr-HR" sz="1000" b="1" dirty="0">
                <a:solidFill>
                  <a:schemeClr val="tx1"/>
                </a:solidFill>
              </a:rPr>
              <a:t>Datum završetka</a:t>
            </a:r>
            <a:r>
              <a:rPr lang="hr-HR" sz="1000" dirty="0">
                <a:solidFill>
                  <a:schemeClr val="tx1"/>
                </a:solidFill>
              </a:rPr>
              <a:t> ne može biti: </a:t>
            </a:r>
          </a:p>
          <a:p>
            <a:pPr marL="228600" indent="-228600" algn="just">
              <a:buAutoNum type="alphaLcParenR"/>
            </a:pPr>
            <a:r>
              <a:rPr lang="hr-HR" sz="1000" dirty="0">
                <a:solidFill>
                  <a:schemeClr val="tx1"/>
                </a:solidFill>
              </a:rPr>
              <a:t>raniji od datuma završetka naznačenog u prethodnom ZNS-u, </a:t>
            </a:r>
          </a:p>
          <a:p>
            <a:pPr marL="228600" indent="-228600" algn="just">
              <a:buAutoNum type="alphaLcParenR"/>
            </a:pPr>
            <a:r>
              <a:rPr lang="hr-HR" sz="1000" dirty="0">
                <a:solidFill>
                  <a:schemeClr val="tx1"/>
                </a:solidFill>
              </a:rPr>
              <a:t>kasniji od datuma ZNS-a. Datum završetka izvještajnog razdoblja ne može biti raniji od datuma računa potraživanog u 5. dijelu ZNS-a. </a:t>
            </a:r>
          </a:p>
        </p:txBody>
      </p:sp>
      <p:sp>
        <p:nvSpPr>
          <p:cNvPr id="9" name="TextBox 8"/>
          <p:cNvSpPr txBox="1"/>
          <p:nvPr/>
        </p:nvSpPr>
        <p:spPr>
          <a:xfrm>
            <a:off x="4638650" y="5028689"/>
            <a:ext cx="3929390" cy="24622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a:solidFill>
                  <a:schemeClr val="tx1"/>
                </a:solidFill>
                <a:latin typeface="Calibri" panose="020F0502020204030204" pitchFamily="34" charset="0"/>
              </a:rPr>
              <a:t>(6) </a:t>
            </a:r>
            <a:r>
              <a:rPr lang="hr-HR" sz="1000" dirty="0">
                <a:solidFill>
                  <a:schemeClr val="tx1"/>
                </a:solidFill>
                <a:latin typeface="Calibri" panose="020F0502020204030204" pitchFamily="34" charset="0"/>
              </a:rPr>
              <a:t>Odabir između dvije opcije</a:t>
            </a:r>
            <a:r>
              <a:rPr lang="hr-HR" sz="1000" b="1" dirty="0">
                <a:solidFill>
                  <a:schemeClr val="tx1"/>
                </a:solidFill>
                <a:latin typeface="Calibri" panose="020F0502020204030204" pitchFamily="34" charset="0"/>
              </a:rPr>
              <a:t>: Među zahtjev ili Završni zahtjev</a:t>
            </a:r>
          </a:p>
        </p:txBody>
      </p:sp>
      <p:sp>
        <p:nvSpPr>
          <p:cNvPr id="10" name="TextBox 9"/>
          <p:cNvSpPr txBox="1"/>
          <p:nvPr/>
        </p:nvSpPr>
        <p:spPr>
          <a:xfrm>
            <a:off x="4654225" y="5375853"/>
            <a:ext cx="3422775"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dirty="0">
                <a:solidFill>
                  <a:schemeClr val="tx1"/>
                </a:solidFill>
                <a:latin typeface="Calibri" panose="020F0502020204030204" pitchFamily="34" charset="0"/>
              </a:rPr>
              <a:t>Navesti funkciju potpisnika i ovjeriti potpisima i pečatom </a:t>
            </a:r>
            <a:r>
              <a:rPr lang="hr-HR" sz="1000" b="1" dirty="0">
                <a:solidFill>
                  <a:schemeClr val="tx1"/>
                </a:solidFill>
                <a:latin typeface="Calibri" panose="020F0502020204030204" pitchFamily="34" charset="0"/>
              </a:rPr>
              <a:t>(oba potpisa). ZNS potpisuje ovlaštena osoba korisnika </a:t>
            </a:r>
            <a:r>
              <a:rPr lang="hr-HR" sz="1000" dirty="0">
                <a:solidFill>
                  <a:schemeClr val="tx1"/>
                </a:solidFill>
                <a:latin typeface="Calibri" panose="020F0502020204030204" pitchFamily="34" charset="0"/>
              </a:rPr>
              <a:t>(čl. 14.3 Općih uvjeta).</a:t>
            </a:r>
          </a:p>
        </p:txBody>
      </p:sp>
      <p:sp>
        <p:nvSpPr>
          <p:cNvPr id="11" name="TextBox 10"/>
          <p:cNvSpPr txBox="1"/>
          <p:nvPr/>
        </p:nvSpPr>
        <p:spPr>
          <a:xfrm>
            <a:off x="1331639" y="567901"/>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a:solidFill>
                  <a:schemeClr val="bg1"/>
                </a:solidFill>
              </a:rPr>
              <a:t>ZNS</a:t>
            </a:r>
            <a:endParaRPr lang="hr-HR" sz="1600" dirty="0">
              <a:solidFill>
                <a:schemeClr val="bg1"/>
              </a:solidFill>
            </a:endParaRPr>
          </a:p>
        </p:txBody>
      </p:sp>
    </p:spTree>
    <p:extLst>
      <p:ext uri="{BB962C8B-B14F-4D97-AF65-F5344CB8AC3E}">
        <p14:creationId xmlns:p14="http://schemas.microsoft.com/office/powerpoint/2010/main" val="972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extLst>
              <p:ext uri="{D42A27DB-BD31-4B8C-83A1-F6EECF244321}">
                <p14:modId xmlns:p14="http://schemas.microsoft.com/office/powerpoint/2010/main" val="860695265"/>
              </p:ext>
            </p:extLst>
          </p:nvPr>
        </p:nvGraphicFramePr>
        <p:xfrm>
          <a:off x="586079" y="3678787"/>
          <a:ext cx="7695318" cy="2209051"/>
        </p:xfrm>
        <a:graphic>
          <a:graphicData uri="http://schemas.openxmlformats.org/drawingml/2006/table">
            <a:tbl>
              <a:tblPr firstRow="1" firstCol="1" bandRow="1" bandCol="1">
                <a:tableStyleId>{5C22544A-7EE6-4342-B048-85BDC9FD1C3A}</a:tableStyleId>
              </a:tblPr>
              <a:tblGrid>
                <a:gridCol w="1430622">
                  <a:extLst>
                    <a:ext uri="{9D8B030D-6E8A-4147-A177-3AD203B41FA5}">
                      <a16:colId xmlns:a16="http://schemas.microsoft.com/office/drawing/2014/main" val="20000"/>
                    </a:ext>
                  </a:extLst>
                </a:gridCol>
                <a:gridCol w="642498">
                  <a:extLst>
                    <a:ext uri="{9D8B030D-6E8A-4147-A177-3AD203B41FA5}">
                      <a16:colId xmlns:a16="http://schemas.microsoft.com/office/drawing/2014/main" val="20001"/>
                    </a:ext>
                  </a:extLst>
                </a:gridCol>
                <a:gridCol w="565397">
                  <a:extLst>
                    <a:ext uri="{9D8B030D-6E8A-4147-A177-3AD203B41FA5}">
                      <a16:colId xmlns:a16="http://schemas.microsoft.com/office/drawing/2014/main" val="20002"/>
                    </a:ext>
                  </a:extLst>
                </a:gridCol>
                <a:gridCol w="520297">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043131">
                  <a:extLst>
                    <a:ext uri="{9D8B030D-6E8A-4147-A177-3AD203B41FA5}">
                      <a16:colId xmlns:a16="http://schemas.microsoft.com/office/drawing/2014/main" val="20006"/>
                    </a:ext>
                  </a:extLst>
                </a:gridCol>
                <a:gridCol w="1837189">
                  <a:extLst>
                    <a:ext uri="{9D8B030D-6E8A-4147-A177-3AD203B41FA5}">
                      <a16:colId xmlns:a16="http://schemas.microsoft.com/office/drawing/2014/main" val="20007"/>
                    </a:ext>
                  </a:extLst>
                </a:gridCol>
              </a:tblGrid>
              <a:tr h="360040">
                <a:tc rowSpan="3">
                  <a:txBody>
                    <a:bodyPr/>
                    <a:lstStyle/>
                    <a:p>
                      <a:pPr>
                        <a:lnSpc>
                          <a:spcPct val="115000"/>
                        </a:lnSpc>
                        <a:spcAft>
                          <a:spcPts val="1000"/>
                        </a:spcAft>
                      </a:pPr>
                      <a:r>
                        <a:rPr lang="hr-HR" sz="1000" dirty="0">
                          <a:effectLst/>
                          <a:latin typeface="+mj-lt"/>
                        </a:rPr>
                        <a:t>Br. i naziv elementa projekta</a:t>
                      </a:r>
                      <a:endParaRPr lang="hr-HR" sz="1000" dirty="0">
                        <a:effectLst/>
                        <a:latin typeface="+mj-lt"/>
                        <a:ea typeface="Calibri"/>
                        <a:cs typeface="Times New Roman"/>
                      </a:endParaRPr>
                    </a:p>
                  </a:txBody>
                  <a:tcPr marL="13848" marR="13848" marT="6685" marB="6685">
                    <a:solidFill>
                      <a:schemeClr val="tx2"/>
                    </a:solidFill>
                  </a:tcPr>
                </a:tc>
                <a:tc gridSpan="4">
                  <a:txBody>
                    <a:bodyPr/>
                    <a:lstStyle/>
                    <a:p>
                      <a:pPr algn="ctr">
                        <a:lnSpc>
                          <a:spcPct val="115000"/>
                        </a:lnSpc>
                        <a:spcAft>
                          <a:spcPts val="1000"/>
                        </a:spcAft>
                      </a:pPr>
                      <a:r>
                        <a:rPr lang="hr-HR" sz="1000" dirty="0">
                          <a:effectLst/>
                          <a:latin typeface="+mj-lt"/>
                        </a:rPr>
                        <a:t>Provedbeno razdoblje</a:t>
                      </a:r>
                      <a:br>
                        <a:rPr lang="hr-HR" sz="1000" dirty="0">
                          <a:effectLst/>
                          <a:latin typeface="+mj-lt"/>
                        </a:rPr>
                      </a:br>
                      <a:r>
                        <a:rPr lang="hr-HR" sz="1000" dirty="0">
                          <a:effectLst/>
                          <a:latin typeface="+mj-lt"/>
                        </a:rPr>
                        <a:t>(mjesec, godina)</a:t>
                      </a:r>
                      <a:endParaRPr lang="hr-HR" sz="1000" dirty="0">
                        <a:effectLst/>
                        <a:latin typeface="+mj-lt"/>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pPr>
                        <a:lnSpc>
                          <a:spcPct val="115000"/>
                        </a:lnSpc>
                        <a:spcAft>
                          <a:spcPts val="1000"/>
                        </a:spcAft>
                      </a:pPr>
                      <a:r>
                        <a:rPr lang="hr-HR" sz="1000">
                          <a:effectLst/>
                          <a:latin typeface="+mj-lt"/>
                        </a:rPr>
                        <a:t>Mjerljive aktivnosti </a:t>
                      </a:r>
                      <a:endParaRPr lang="hr-HR" sz="1000">
                        <a:effectLst/>
                        <a:latin typeface="+mj-lt"/>
                        <a:ea typeface="Calibri"/>
                        <a:cs typeface="Times New Roman"/>
                      </a:endParaRPr>
                    </a:p>
                  </a:txBody>
                  <a:tcPr marL="13848" marR="13848" marT="6685" marB="6685"/>
                </a:tc>
                <a:tc hMerge="1">
                  <a:txBody>
                    <a:bodyPr/>
                    <a:lstStyle/>
                    <a:p>
                      <a:endParaRPr lang="hr-HR"/>
                    </a:p>
                  </a:txBody>
                  <a:tcPr/>
                </a:tc>
                <a:tc rowSpan="3">
                  <a:txBody>
                    <a:bodyPr/>
                    <a:lstStyle/>
                    <a:p>
                      <a:pPr>
                        <a:lnSpc>
                          <a:spcPct val="115000"/>
                        </a:lnSpc>
                        <a:spcAft>
                          <a:spcPts val="1000"/>
                        </a:spcAft>
                      </a:pPr>
                      <a:r>
                        <a:rPr lang="hr-HR" sz="1000" dirty="0">
                          <a:effectLst/>
                          <a:latin typeface="+mj-lt"/>
                        </a:rPr>
                        <a:t>Obrazloženja o napretku i popratni dokumenti</a:t>
                      </a:r>
                      <a:endParaRPr lang="hr-HR" sz="1000" dirty="0">
                        <a:effectLst/>
                        <a:latin typeface="+mj-lt"/>
                        <a:ea typeface="Calibri"/>
                        <a:cs typeface="Times New Roman"/>
                      </a:endParaRPr>
                    </a:p>
                  </a:txBody>
                  <a:tcPr marL="13848" marR="13848" marT="6685" marB="6685"/>
                </a:tc>
                <a:extLst>
                  <a:ext uri="{0D108BD9-81ED-4DB2-BD59-A6C34878D82A}">
                    <a16:rowId xmlns:a16="http://schemas.microsoft.com/office/drawing/2014/main" val="10000"/>
                  </a:ext>
                </a:extLst>
              </a:tr>
              <a:tr h="237424">
                <a:tc vMerge="1">
                  <a:txBody>
                    <a:bodyPr/>
                    <a:lstStyle/>
                    <a:p>
                      <a:endParaRPr lang="hr-HR"/>
                    </a:p>
                  </a:txBody>
                  <a:tcPr/>
                </a:tc>
                <a:tc gridSpan="2">
                  <a:txBody>
                    <a:bodyPr/>
                    <a:lstStyle/>
                    <a:p>
                      <a:pPr algn="ctr">
                        <a:lnSpc>
                          <a:spcPct val="115000"/>
                        </a:lnSpc>
                        <a:spcAft>
                          <a:spcPts val="1000"/>
                        </a:spcAft>
                      </a:pPr>
                      <a:r>
                        <a:rPr lang="hr-HR" sz="1000" b="1" dirty="0">
                          <a:solidFill>
                            <a:schemeClr val="bg1"/>
                          </a:solidFill>
                          <a:effectLst/>
                          <a:latin typeface="+mj-lt"/>
                        </a:rPr>
                        <a:t>  Planirano</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hMerge="1">
                  <a:txBody>
                    <a:bodyPr/>
                    <a:lstStyle/>
                    <a:p>
                      <a:endParaRPr lang="hr-HR"/>
                    </a:p>
                  </a:txBody>
                  <a:tcPr/>
                </a:tc>
                <a:tc gridSpan="2">
                  <a:txBody>
                    <a:bodyPr/>
                    <a:lstStyle/>
                    <a:p>
                      <a:pPr algn="ctr">
                        <a:lnSpc>
                          <a:spcPct val="115000"/>
                        </a:lnSpc>
                        <a:spcAft>
                          <a:spcPts val="1000"/>
                        </a:spcAft>
                      </a:pPr>
                      <a:r>
                        <a:rPr lang="hr-HR" sz="1000" dirty="0">
                          <a:effectLst/>
                          <a:latin typeface="+mj-lt"/>
                        </a:rPr>
                        <a:t>    Stvarno</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rowSpan="2">
                  <a:txBody>
                    <a:bodyPr/>
                    <a:lstStyle/>
                    <a:p>
                      <a:pPr algn="ctr">
                        <a:lnSpc>
                          <a:spcPct val="115000"/>
                        </a:lnSpc>
                        <a:spcAft>
                          <a:spcPts val="1000"/>
                        </a:spcAft>
                      </a:pPr>
                      <a:r>
                        <a:rPr lang="hr-HR" sz="1000" b="1" dirty="0">
                          <a:solidFill>
                            <a:schemeClr val="bg1"/>
                          </a:solidFill>
                          <a:effectLst/>
                          <a:latin typeface="+mj-lt"/>
                        </a:rPr>
                        <a:t> Planirane</a:t>
                      </a:r>
                      <a:r>
                        <a:rPr lang="hr-HR" sz="1000" b="1" baseline="0" dirty="0">
                          <a:solidFill>
                            <a:schemeClr val="bg1"/>
                          </a:solidFill>
                          <a:effectLst/>
                          <a:latin typeface="+mj-lt"/>
                        </a:rPr>
                        <a:t> </a:t>
                      </a:r>
                      <a:r>
                        <a:rPr lang="hr-HR" sz="1000" b="1" dirty="0">
                          <a:solidFill>
                            <a:schemeClr val="bg1"/>
                          </a:solidFill>
                          <a:effectLst/>
                          <a:latin typeface="+mj-lt"/>
                        </a:rPr>
                        <a:t>aktivnosti</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rowSpan="2">
                  <a:txBody>
                    <a:bodyPr/>
                    <a:lstStyle/>
                    <a:p>
                      <a:pPr algn="ctr">
                        <a:lnSpc>
                          <a:spcPct val="115000"/>
                        </a:lnSpc>
                        <a:spcAft>
                          <a:spcPts val="1000"/>
                        </a:spcAft>
                      </a:pPr>
                      <a:r>
                        <a:rPr lang="hr-HR" sz="1000" dirty="0">
                          <a:effectLst/>
                          <a:latin typeface="+mj-lt"/>
                        </a:rPr>
                        <a:t>Ostvarene aktivnosti</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vMerge="1">
                  <a:txBody>
                    <a:bodyPr/>
                    <a:lstStyle/>
                    <a:p>
                      <a:endParaRPr lang="hr-HR"/>
                    </a:p>
                  </a:txBody>
                  <a:tcPr/>
                </a:tc>
                <a:extLst>
                  <a:ext uri="{0D108BD9-81ED-4DB2-BD59-A6C34878D82A}">
                    <a16:rowId xmlns:a16="http://schemas.microsoft.com/office/drawing/2014/main" val="10001"/>
                  </a:ext>
                </a:extLst>
              </a:tr>
              <a:tr h="194624">
                <a:tc vMerge="1">
                  <a:txBody>
                    <a:bodyPr/>
                    <a:lstStyle/>
                    <a:p>
                      <a:endParaRPr lang="hr-HR"/>
                    </a:p>
                  </a:txBody>
                  <a:tcPr/>
                </a:tc>
                <a:tc>
                  <a:txBody>
                    <a:bodyPr/>
                    <a:lstStyle/>
                    <a:p>
                      <a:pPr algn="ctr">
                        <a:lnSpc>
                          <a:spcPct val="115000"/>
                        </a:lnSpc>
                        <a:spcAft>
                          <a:spcPts val="1000"/>
                        </a:spcAft>
                      </a:pPr>
                      <a:r>
                        <a:rPr lang="hr-HR" sz="1000" b="1" dirty="0">
                          <a:solidFill>
                            <a:schemeClr val="bg1"/>
                          </a:solidFill>
                          <a:effectLst/>
                          <a:latin typeface="+mj-lt"/>
                        </a:rPr>
                        <a:t>početak</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a:txBody>
                    <a:bodyPr/>
                    <a:lstStyle/>
                    <a:p>
                      <a:pPr algn="ctr">
                        <a:lnSpc>
                          <a:spcPct val="115000"/>
                        </a:lnSpc>
                        <a:spcAft>
                          <a:spcPts val="1000"/>
                        </a:spcAft>
                      </a:pPr>
                      <a:r>
                        <a:rPr lang="hr-HR" sz="1000" b="1" dirty="0">
                          <a:solidFill>
                            <a:schemeClr val="bg1"/>
                          </a:solidFill>
                          <a:effectLst/>
                          <a:latin typeface="+mj-lt"/>
                        </a:rPr>
                        <a:t>kraj</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a:txBody>
                    <a:bodyPr/>
                    <a:lstStyle/>
                    <a:p>
                      <a:pPr algn="ctr">
                        <a:lnSpc>
                          <a:spcPct val="115000"/>
                        </a:lnSpc>
                        <a:spcAft>
                          <a:spcPts val="1000"/>
                        </a:spcAft>
                      </a:pPr>
                      <a:r>
                        <a:rPr lang="hr-HR" sz="1000" dirty="0">
                          <a:effectLst/>
                          <a:latin typeface="+mj-lt"/>
                        </a:rPr>
                        <a:t>početak</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lnSpc>
                          <a:spcPct val="115000"/>
                        </a:lnSpc>
                        <a:spcAft>
                          <a:spcPts val="1000"/>
                        </a:spcAft>
                      </a:pPr>
                      <a:r>
                        <a:rPr lang="hr-HR" sz="1000" dirty="0">
                          <a:effectLst/>
                          <a:latin typeface="+mj-lt"/>
                        </a:rPr>
                        <a:t>kraj</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vMerge="1">
                  <a:txBody>
                    <a:bodyPr/>
                    <a:lstStyle/>
                    <a:p>
                      <a:endParaRPr lang="hr-HR"/>
                    </a:p>
                  </a:txBody>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val="10002"/>
                  </a:ext>
                </a:extLst>
              </a:tr>
              <a:tr h="94783">
                <a:tc rowSpan="4">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r>
                        <a:rPr lang="hr-HR" sz="1000" dirty="0">
                          <a:effectLst/>
                          <a:latin typeface="+mj-lt"/>
                        </a:rPr>
                        <a:t>Popratni dokumenti</a:t>
                      </a:r>
                    </a:p>
                  </a:txBody>
                  <a:tcPr marL="13848" marR="13848" marT="6685" marB="6685">
                    <a:solidFill>
                      <a:schemeClr val="accent1">
                        <a:lumMod val="20000"/>
                        <a:lumOff val="80000"/>
                      </a:schemeClr>
                    </a:solidFill>
                  </a:tcPr>
                </a:tc>
                <a:extLst>
                  <a:ext uri="{0D108BD9-81ED-4DB2-BD59-A6C34878D82A}">
                    <a16:rowId xmlns:a16="http://schemas.microsoft.com/office/drawing/2014/main" val="10003"/>
                  </a:ext>
                </a:extLst>
              </a:tr>
              <a:tr h="183222">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a:solidFill>
                            <a:schemeClr val="dk1"/>
                          </a:solidFill>
                          <a:effectLst/>
                          <a:latin typeface="+mj-lt"/>
                          <a:ea typeface="Times New Roman"/>
                          <a:cs typeface="+mn-cs"/>
                        </a:rPr>
                        <a:t>1.</a:t>
                      </a:r>
                    </a:p>
                  </a:txBody>
                  <a:tcPr marL="13848" marR="13848" marT="6685" marB="6685">
                    <a:solidFill>
                      <a:schemeClr val="accent1">
                        <a:lumMod val="20000"/>
                        <a:lumOff val="80000"/>
                      </a:schemeClr>
                    </a:solidFill>
                  </a:tcPr>
                </a:tc>
                <a:extLst>
                  <a:ext uri="{0D108BD9-81ED-4DB2-BD59-A6C34878D82A}">
                    <a16:rowId xmlns:a16="http://schemas.microsoft.com/office/drawing/2014/main" val="10004"/>
                  </a:ext>
                </a:extLst>
              </a:tr>
              <a:tr h="189565">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a:solidFill>
                            <a:schemeClr val="dk1"/>
                          </a:solidFill>
                          <a:effectLst/>
                          <a:latin typeface="+mj-lt"/>
                          <a:ea typeface="Times New Roman"/>
                          <a:cs typeface="+mn-cs"/>
                        </a:rPr>
                        <a:t>2.</a:t>
                      </a:r>
                    </a:p>
                  </a:txBody>
                  <a:tcPr marL="13848" marR="13848" marT="6685" marB="6685">
                    <a:solidFill>
                      <a:schemeClr val="accent1">
                        <a:lumMod val="20000"/>
                        <a:lumOff val="80000"/>
                      </a:schemeClr>
                    </a:solidFill>
                  </a:tcPr>
                </a:tc>
                <a:extLst>
                  <a:ext uri="{0D108BD9-81ED-4DB2-BD59-A6C34878D82A}">
                    <a16:rowId xmlns:a16="http://schemas.microsoft.com/office/drawing/2014/main" val="10005"/>
                  </a:ext>
                </a:extLst>
              </a:tr>
              <a:tr h="144358">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000" kern="1200" dirty="0">
                        <a:solidFill>
                          <a:schemeClr val="dk1"/>
                        </a:solidFill>
                        <a:effectLst/>
                        <a:latin typeface="+mj-lt"/>
                        <a:ea typeface="Times New Roman"/>
                        <a:cs typeface="+mn-cs"/>
                      </a:endParaRPr>
                    </a:p>
                  </a:txBody>
                  <a:tcPr marL="13848" marR="13848" marT="6685" marB="6685">
                    <a:solidFill>
                      <a:schemeClr val="accent1">
                        <a:lumMod val="20000"/>
                        <a:lumOff val="80000"/>
                      </a:schemeClr>
                    </a:solidFill>
                  </a:tcPr>
                </a:tc>
                <a:extLst>
                  <a:ext uri="{0D108BD9-81ED-4DB2-BD59-A6C34878D82A}">
                    <a16:rowId xmlns:a16="http://schemas.microsoft.com/office/drawing/2014/main" val="10006"/>
                  </a:ext>
                </a:extLst>
              </a:tr>
              <a:tr h="111556">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dirty="0">
                          <a:effectLst/>
                          <a:latin typeface="+mj-lt"/>
                        </a:rPr>
                        <a:t>Popratni dokumenti</a:t>
                      </a:r>
                    </a:p>
                  </a:txBody>
                  <a:tcPr marL="13848" marR="13848" marT="6685" marB="6685">
                    <a:solidFill>
                      <a:schemeClr val="accent1">
                        <a:lumMod val="20000"/>
                        <a:lumOff val="80000"/>
                      </a:schemeClr>
                    </a:solidFill>
                  </a:tcPr>
                </a:tc>
                <a:extLst>
                  <a:ext uri="{0D108BD9-81ED-4DB2-BD59-A6C34878D82A}">
                    <a16:rowId xmlns:a16="http://schemas.microsoft.com/office/drawing/2014/main" val="10007"/>
                  </a:ext>
                </a:extLst>
              </a:tr>
              <a:tr h="208750">
                <a:tc>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a:solidFill>
                            <a:schemeClr val="dk1"/>
                          </a:solidFill>
                          <a:effectLst/>
                          <a:latin typeface="+mj-lt"/>
                          <a:ea typeface="Times New Roman"/>
                          <a:cs typeface="+mn-cs"/>
                        </a:rPr>
                        <a:t>1.</a:t>
                      </a:r>
                    </a:p>
                  </a:txBody>
                  <a:tcPr marL="13848" marR="13848" marT="6685" marB="6685">
                    <a:solidFill>
                      <a:schemeClr val="accent1">
                        <a:lumMod val="20000"/>
                        <a:lumOff val="80000"/>
                      </a:schemeClr>
                    </a:solidFill>
                  </a:tcPr>
                </a:tc>
                <a:extLst>
                  <a:ext uri="{0D108BD9-81ED-4DB2-BD59-A6C34878D82A}">
                    <a16:rowId xmlns:a16="http://schemas.microsoft.com/office/drawing/2014/main" val="10008"/>
                  </a:ext>
                </a:extLst>
              </a:tr>
              <a:tr h="167133">
                <a:tc>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a:solidFill>
                            <a:schemeClr val="dk1"/>
                          </a:solidFill>
                          <a:effectLst/>
                          <a:latin typeface="+mj-lt"/>
                          <a:ea typeface="Times New Roman"/>
                          <a:cs typeface="+mn-cs"/>
                        </a:rPr>
                        <a:t>2.</a:t>
                      </a:r>
                    </a:p>
                  </a:txBody>
                  <a:tcPr marL="13848" marR="13848" marT="6685" marB="6685">
                    <a:solidFill>
                      <a:schemeClr val="accent1">
                        <a:lumMod val="20000"/>
                        <a:lumOff val="80000"/>
                      </a:schemeClr>
                    </a:solidFill>
                  </a:tcPr>
                </a:tc>
                <a:extLst>
                  <a:ext uri="{0D108BD9-81ED-4DB2-BD59-A6C34878D82A}">
                    <a16:rowId xmlns:a16="http://schemas.microsoft.com/office/drawing/2014/main" val="10009"/>
                  </a:ext>
                </a:extLst>
              </a:tr>
              <a:tr h="167133">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000" kern="1200" dirty="0">
                        <a:solidFill>
                          <a:schemeClr val="dk1"/>
                        </a:solidFill>
                        <a:effectLst/>
                        <a:latin typeface="+mj-lt"/>
                        <a:ea typeface="Times New Roman"/>
                        <a:cs typeface="+mn-cs"/>
                      </a:endParaRPr>
                    </a:p>
                  </a:txBody>
                  <a:tcPr marL="13848" marR="13848" marT="6685" marB="6685">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569318" y="2017302"/>
            <a:ext cx="1440160" cy="1615827"/>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Projektni elementi </a:t>
            </a:r>
            <a:r>
              <a:rPr lang="hr-HR" sz="900" dirty="0">
                <a:solidFill>
                  <a:schemeClr val="tx1"/>
                </a:solidFill>
              </a:rPr>
              <a:t>navedeni i</a:t>
            </a:r>
            <a:r>
              <a:rPr lang="hr-HR" sz="900" b="1" dirty="0">
                <a:solidFill>
                  <a:schemeClr val="tx1"/>
                </a:solidFill>
              </a:rPr>
              <a:t> </a:t>
            </a:r>
            <a:r>
              <a:rPr lang="hr-HR" sz="900" dirty="0">
                <a:solidFill>
                  <a:schemeClr val="tx1"/>
                </a:solidFill>
              </a:rPr>
              <a:t>numerirani istim redoslijedom kako su navedeni u  popunjenom Prilogu 1 – prijavnom obrascu. </a:t>
            </a:r>
          </a:p>
          <a:p>
            <a:r>
              <a:rPr lang="hr-HR" sz="900" dirty="0">
                <a:solidFill>
                  <a:schemeClr val="tx1"/>
                </a:solidFill>
              </a:rPr>
              <a:t>Svi projektni elementi moraju biti navedeni, neovisno o statusu provedbe projektnih elemenata. </a:t>
            </a:r>
          </a:p>
        </p:txBody>
      </p:sp>
      <p:sp>
        <p:nvSpPr>
          <p:cNvPr id="5" name="TextBox 4"/>
          <p:cNvSpPr txBox="1"/>
          <p:nvPr/>
        </p:nvSpPr>
        <p:spPr>
          <a:xfrm>
            <a:off x="2070076" y="1990582"/>
            <a:ext cx="1008112" cy="1615827"/>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Planirani datum početka i datum završetka projektnih elemenata </a:t>
            </a:r>
            <a:r>
              <a:rPr lang="hr-HR" sz="900" dirty="0">
                <a:solidFill>
                  <a:schemeClr val="tx1"/>
                </a:solidFill>
              </a:rPr>
              <a:t>treba označiti (mjesec i godina) prema popunjenom Prilogu 1 – prijavnom obrascu. </a:t>
            </a:r>
          </a:p>
        </p:txBody>
      </p:sp>
      <p:sp>
        <p:nvSpPr>
          <p:cNvPr id="6" name="TextBox 5"/>
          <p:cNvSpPr txBox="1"/>
          <p:nvPr/>
        </p:nvSpPr>
        <p:spPr>
          <a:xfrm>
            <a:off x="3176911" y="1298085"/>
            <a:ext cx="1152128" cy="230832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v-SE" sz="900" dirty="0">
                <a:solidFill>
                  <a:schemeClr val="tx1"/>
                </a:solidFill>
              </a:rPr>
              <a:t>Treba navesti </a:t>
            </a:r>
            <a:r>
              <a:rPr lang="sv-SE" sz="900" b="1" dirty="0">
                <a:solidFill>
                  <a:schemeClr val="tx1"/>
                </a:solidFill>
              </a:rPr>
              <a:t>stvarni datum početka provedbe (mjesec i godina) </a:t>
            </a:r>
            <a:r>
              <a:rPr lang="sv-SE" sz="900" dirty="0">
                <a:solidFill>
                  <a:schemeClr val="tx1"/>
                </a:solidFill>
              </a:rPr>
              <a:t>svakog projektnog elementa.</a:t>
            </a:r>
            <a:endParaRPr lang="hr-HR" sz="900" dirty="0">
              <a:solidFill>
                <a:schemeClr val="tx1"/>
              </a:solidFill>
            </a:endParaRPr>
          </a:p>
          <a:p>
            <a:r>
              <a:rPr lang="hr-HR" sz="900" dirty="0">
                <a:solidFill>
                  <a:schemeClr val="tx1"/>
                </a:solidFill>
              </a:rPr>
              <a:t>Ne označavati  stvaran početak/kraj dok ne započne/završi. </a:t>
            </a:r>
          </a:p>
          <a:p>
            <a:r>
              <a:rPr lang="hr-HR" sz="900" dirty="0">
                <a:solidFill>
                  <a:schemeClr val="tx1"/>
                </a:solidFill>
              </a:rPr>
              <a:t>Upisati razlog zaostajanja u </a:t>
            </a:r>
            <a:r>
              <a:rPr lang="hr-HR" sz="900" b="1" dirty="0">
                <a:solidFill>
                  <a:schemeClr val="tx1"/>
                </a:solidFill>
              </a:rPr>
              <a:t>Obrazloženja o napretku i popratni dokumenti </a:t>
            </a:r>
            <a:r>
              <a:rPr lang="hr-HR" sz="900" dirty="0">
                <a:solidFill>
                  <a:schemeClr val="tx1"/>
                </a:solidFill>
              </a:rPr>
              <a:t>u slučaju istog.</a:t>
            </a:r>
          </a:p>
        </p:txBody>
      </p:sp>
      <p:sp>
        <p:nvSpPr>
          <p:cNvPr id="7" name="TextBox 6"/>
          <p:cNvSpPr txBox="1"/>
          <p:nvPr/>
        </p:nvSpPr>
        <p:spPr>
          <a:xfrm>
            <a:off x="4385741" y="1852083"/>
            <a:ext cx="941819" cy="175432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Planirane mjerljive aktivnosti </a:t>
            </a:r>
            <a:r>
              <a:rPr lang="hr-HR" sz="900" dirty="0">
                <a:solidFill>
                  <a:schemeClr val="tx1"/>
                </a:solidFill>
              </a:rPr>
              <a:t>koje treba postići za svaki projektni element treba navesti </a:t>
            </a:r>
            <a:r>
              <a:rPr lang="hr-HR" sz="900" b="1" dirty="0">
                <a:solidFill>
                  <a:schemeClr val="tx1"/>
                </a:solidFill>
              </a:rPr>
              <a:t>u skladu s podacima iz </a:t>
            </a:r>
            <a:r>
              <a:rPr lang="hr-HR" sz="900" dirty="0">
                <a:solidFill>
                  <a:schemeClr val="tx1"/>
                </a:solidFill>
              </a:rPr>
              <a:t>popunjenog Priloga 1 – prijavnog obrasca.</a:t>
            </a:r>
          </a:p>
        </p:txBody>
      </p:sp>
      <p:sp>
        <p:nvSpPr>
          <p:cNvPr id="8" name="TextBox 7"/>
          <p:cNvSpPr txBox="1"/>
          <p:nvPr/>
        </p:nvSpPr>
        <p:spPr>
          <a:xfrm>
            <a:off x="5391175" y="1852083"/>
            <a:ext cx="1080119" cy="175432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Stvarno postignuta vrijednost mjerljivih aktivnosti </a:t>
            </a:r>
            <a:r>
              <a:rPr lang="hr-HR" sz="900" dirty="0">
                <a:solidFill>
                  <a:schemeClr val="tx1"/>
                </a:solidFill>
              </a:rPr>
              <a:t>mora se navesti </a:t>
            </a:r>
            <a:r>
              <a:rPr lang="hr-HR" sz="900" b="1" dirty="0">
                <a:solidFill>
                  <a:schemeClr val="tx1"/>
                </a:solidFill>
              </a:rPr>
              <a:t>kumulativno </a:t>
            </a:r>
            <a:r>
              <a:rPr lang="hr-HR" sz="900" dirty="0">
                <a:solidFill>
                  <a:schemeClr val="tx1"/>
                </a:solidFill>
              </a:rPr>
              <a:t>za svaki ZNS. </a:t>
            </a:r>
          </a:p>
          <a:p>
            <a:endParaRPr lang="hr-HR" sz="900" b="1" dirty="0">
              <a:solidFill>
                <a:schemeClr val="tx1"/>
              </a:solidFill>
            </a:endParaRPr>
          </a:p>
          <a:p>
            <a:r>
              <a:rPr lang="hr-HR" sz="900" dirty="0">
                <a:solidFill>
                  <a:schemeClr val="tx1"/>
                </a:solidFill>
              </a:rPr>
              <a:t>Svako odstupanje od plana treba </a:t>
            </a:r>
            <a:r>
              <a:rPr lang="hr-HR" sz="900" b="1" dirty="0">
                <a:solidFill>
                  <a:schemeClr val="tx1"/>
                </a:solidFill>
              </a:rPr>
              <a:t>obrazložiti.</a:t>
            </a:r>
          </a:p>
        </p:txBody>
      </p:sp>
      <p:sp>
        <p:nvSpPr>
          <p:cNvPr id="9" name="TextBox 8"/>
          <p:cNvSpPr txBox="1"/>
          <p:nvPr/>
        </p:nvSpPr>
        <p:spPr>
          <a:xfrm>
            <a:off x="6565830" y="1159585"/>
            <a:ext cx="1734175" cy="244682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Obrazložiti napredak u provedbi svakog projektnog elementa</a:t>
            </a:r>
            <a:r>
              <a:rPr lang="hr-HR" sz="900" dirty="0">
                <a:solidFill>
                  <a:schemeClr val="tx1"/>
                </a:solidFill>
              </a:rPr>
              <a:t>. Ako projektni element zaostaje za planom, moraju se objasniti razlozi za to i navesti predviđeni datumi početka i završetka. </a:t>
            </a:r>
          </a:p>
          <a:p>
            <a:endParaRPr lang="hr-HR" sz="900" dirty="0">
              <a:solidFill>
                <a:schemeClr val="tx1"/>
              </a:solidFill>
            </a:endParaRPr>
          </a:p>
          <a:p>
            <a:r>
              <a:rPr lang="hr-HR" sz="900" dirty="0">
                <a:solidFill>
                  <a:schemeClr val="tx1"/>
                </a:solidFill>
              </a:rPr>
              <a:t>Priložiti popratne (dokazne) dokumente u slučaju postizanja mjerljivih ciljeva te obrazložiti odstupanja  planiranih od ostvarenih. </a:t>
            </a:r>
          </a:p>
          <a:p>
            <a:endParaRPr lang="hr-HR" sz="900" dirty="0">
              <a:solidFill>
                <a:schemeClr val="tx1"/>
              </a:solidFill>
            </a:endParaRPr>
          </a:p>
          <a:p>
            <a:r>
              <a:rPr lang="hr-HR" sz="900" dirty="0">
                <a:solidFill>
                  <a:schemeClr val="tx1"/>
                </a:solidFill>
              </a:rPr>
              <a:t>Nema potrebe prilagati popratnu dokumentaciju koja je već priložena s prethodnim ZNS-ovima. </a:t>
            </a:r>
            <a:endParaRPr lang="hr-HR" sz="900" b="1" dirty="0">
              <a:solidFill>
                <a:schemeClr val="tx1"/>
              </a:solidFill>
            </a:endParaRPr>
          </a:p>
        </p:txBody>
      </p:sp>
      <p:sp>
        <p:nvSpPr>
          <p:cNvPr id="10" name="TextBox 9"/>
          <p:cNvSpPr txBox="1"/>
          <p:nvPr/>
        </p:nvSpPr>
        <p:spPr>
          <a:xfrm>
            <a:off x="1331639" y="567901"/>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a:solidFill>
                  <a:schemeClr val="bg1"/>
                </a:solidFill>
              </a:rPr>
              <a:t>ZNS -Provedba projekta</a:t>
            </a:r>
            <a:endParaRPr lang="hr-HR" sz="1600" dirty="0">
              <a:solidFill>
                <a:schemeClr val="bg1"/>
              </a:solidFill>
            </a:endParaRPr>
          </a:p>
        </p:txBody>
      </p:sp>
    </p:spTree>
    <p:extLst>
      <p:ext uri="{BB962C8B-B14F-4D97-AF65-F5344CB8AC3E}">
        <p14:creationId xmlns:p14="http://schemas.microsoft.com/office/powerpoint/2010/main" val="495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79562" y="574240"/>
            <a:ext cx="8497019" cy="5709521"/>
          </a:xfrm>
        </p:spPr>
        <p:txBody>
          <a:bodyPr/>
          <a:lstStyle/>
          <a:p>
            <a:pPr marL="0" lvl="0" indent="0" algn="just" defTabSz="914400" eaLnBrk="0" hangingPunct="0">
              <a:buNone/>
            </a:pPr>
            <a:r>
              <a:rPr lang="hr-HR" sz="2000" b="1" u="sng" dirty="0">
                <a:solidFill>
                  <a:prstClr val="black"/>
                </a:solidFill>
              </a:rPr>
              <a:t>Pokazatelji</a:t>
            </a:r>
          </a:p>
          <a:p>
            <a:pPr marL="0" lvl="0" indent="0" algn="just" defTabSz="914400" eaLnBrk="0" hangingPunct="0">
              <a:buNone/>
            </a:pPr>
            <a:endParaRPr lang="hr-HR" sz="2000" b="1" u="sng" dirty="0">
              <a:solidFill>
                <a:prstClr val="black"/>
              </a:solidFill>
            </a:endParaRPr>
          </a:p>
          <a:p>
            <a:pPr lvl="0" algn="just" defTabSz="914400" eaLnBrk="0" hangingPunct="0"/>
            <a:r>
              <a:rPr lang="hr-HR" sz="2000" dirty="0">
                <a:solidFill>
                  <a:prstClr val="black"/>
                </a:solidFill>
              </a:rPr>
              <a:t>dokazni dokumenti se dostavljaju u sklopu Zahtjeva za nadoknadom sredstava</a:t>
            </a:r>
          </a:p>
          <a:p>
            <a:pPr algn="just" defTabSz="914400" eaLnBrk="0" hangingPunct="0"/>
            <a:r>
              <a:rPr lang="hr-HR" sz="2000" b="1" dirty="0">
                <a:solidFill>
                  <a:prstClr val="black"/>
                </a:solidFill>
              </a:rPr>
              <a:t>pripadnost sudionika ciljnim skupinama (čl. 8.2.1. Posebni uvjeti Ugovora)</a:t>
            </a:r>
          </a:p>
          <a:p>
            <a:pPr algn="just" defTabSz="914400" eaLnBrk="0" hangingPunct="0"/>
            <a:r>
              <a:rPr lang="hr-HR" sz="2000" b="1" dirty="0">
                <a:solidFill>
                  <a:prstClr val="black"/>
                </a:solidFill>
              </a:rPr>
              <a:t>ispunjenje pokazatelja (čl. 8.2.2. Posebni uvjeti Ugovora):  </a:t>
            </a:r>
          </a:p>
        </p:txBody>
      </p:sp>
    </p:spTree>
    <p:extLst>
      <p:ext uri="{BB962C8B-B14F-4D97-AF65-F5344CB8AC3E}">
        <p14:creationId xmlns:p14="http://schemas.microsoft.com/office/powerpoint/2010/main" val="376741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79562" y="574240"/>
            <a:ext cx="8497019" cy="5709521"/>
          </a:xfrm>
        </p:spPr>
        <p:txBody>
          <a:bodyPr/>
          <a:lstStyle/>
          <a:p>
            <a:pPr marL="0" lvl="0" indent="0" algn="just" defTabSz="914400" eaLnBrk="0" hangingPunct="0">
              <a:buNone/>
            </a:pPr>
            <a:r>
              <a:rPr lang="hr-HR" sz="2000" b="1" u="sng" dirty="0">
                <a:solidFill>
                  <a:prstClr val="black"/>
                </a:solidFill>
              </a:rPr>
              <a:t>Pokazatelji</a:t>
            </a:r>
          </a:p>
          <a:p>
            <a:pPr marL="0" lvl="0" indent="0" algn="just" defTabSz="914400" eaLnBrk="0" hangingPunct="0">
              <a:buNone/>
            </a:pPr>
            <a:endParaRPr lang="hr-HR" sz="2000" dirty="0">
              <a:solidFill>
                <a:prstClr val="black"/>
              </a:solidFill>
            </a:endParaRPr>
          </a:p>
          <a:p>
            <a:pPr lvl="0" algn="just" defTabSz="914400" eaLnBrk="0" hangingPunct="0"/>
            <a:r>
              <a:rPr lang="hr-HR" sz="2000" dirty="0">
                <a:solidFill>
                  <a:prstClr val="black"/>
                </a:solidFill>
              </a:rPr>
              <a:t>Obavezni podaci za sudionika: ime i prezime, dob, spol, status na tržištu rada, razina obrazovanja i status kućanstva. Ako nije prikupljen jedan ili više podataka, sudionik se ne može evidentirati kao pokazatelj (čl. 6.3. Općih uvjeta Ugovora).</a:t>
            </a:r>
          </a:p>
          <a:p>
            <a:pPr algn="just" defTabSz="914400" eaLnBrk="0" hangingPunct="0"/>
            <a:r>
              <a:rPr lang="hr-HR" sz="2000" dirty="0">
                <a:solidFill>
                  <a:prstClr val="black"/>
                </a:solidFill>
              </a:rPr>
              <a:t>O pokazateljima predviđenim Ugovorom izvještava se putem Zahtjeva za nadoknadom sredstava, „tablice potraživanih troškova s pokazateljima” i putem Informacijskog sustava za prikupljanje </a:t>
            </a:r>
            <a:r>
              <a:rPr lang="hr-HR" sz="2000" dirty="0" err="1">
                <a:solidFill>
                  <a:prstClr val="black"/>
                </a:solidFill>
              </a:rPr>
              <a:t>mikropodataka</a:t>
            </a:r>
            <a:r>
              <a:rPr lang="hr-HR" sz="2000" dirty="0">
                <a:solidFill>
                  <a:prstClr val="black"/>
                </a:solidFill>
              </a:rPr>
              <a:t> (6.4. Opći uvjeti Ugovora). </a:t>
            </a:r>
            <a:r>
              <a:rPr lang="hr-HR" sz="2000" b="1" dirty="0">
                <a:solidFill>
                  <a:prstClr val="black"/>
                </a:solidFill>
              </a:rPr>
              <a:t>Kroz Informacijski sustav za praćenje </a:t>
            </a:r>
            <a:r>
              <a:rPr lang="hr-HR" sz="2000" b="1" dirty="0" err="1">
                <a:solidFill>
                  <a:prstClr val="black"/>
                </a:solidFill>
              </a:rPr>
              <a:t>mikropodataka</a:t>
            </a:r>
            <a:r>
              <a:rPr lang="hr-HR" sz="2000" b="1" dirty="0">
                <a:solidFill>
                  <a:prstClr val="black"/>
                </a:solidFill>
              </a:rPr>
              <a:t> izvještava se o ostvarenju pokazatelja CO01 Nezaposleni, uključujući dugotrajno nezaposlene. </a:t>
            </a:r>
          </a:p>
          <a:p>
            <a:pPr algn="just" defTabSz="914400" eaLnBrk="0" hangingPunct="0"/>
            <a:r>
              <a:rPr lang="hr-HR" sz="2000" dirty="0">
                <a:solidFill>
                  <a:prstClr val="black"/>
                </a:solidFill>
              </a:rPr>
              <a:t>U sustav se elektronski unose podaci iz obrazaca 1 i 2, skenove papirnatih verzija obrazaca nije potrebno dostavljati PT2 uz Zahtjev za nadoknadom sredstava, ali ih je potrebno čuvati u evidenciji te dati na uvid prilikom Kontrola na licu mjesta.</a:t>
            </a:r>
          </a:p>
          <a:p>
            <a:pPr algn="just" defTabSz="914400" eaLnBrk="0" hangingPunct="0"/>
            <a:endParaRPr lang="hr-HR" sz="2000" dirty="0">
              <a:solidFill>
                <a:prstClr val="black"/>
              </a:solidFill>
            </a:endParaRPr>
          </a:p>
          <a:p>
            <a:pPr lvl="0" algn="just" defTabSz="914400" eaLnBrk="0" hangingPunct="0"/>
            <a:endParaRPr lang="hr-HR" sz="2000" dirty="0">
              <a:solidFill>
                <a:prstClr val="black"/>
              </a:solidFill>
            </a:endParaRPr>
          </a:p>
          <a:p>
            <a:pPr marL="0" indent="0">
              <a:buNone/>
            </a:pPr>
            <a:endParaRPr lang="hr-HR" dirty="0"/>
          </a:p>
        </p:txBody>
      </p:sp>
    </p:spTree>
    <p:extLst>
      <p:ext uri="{BB962C8B-B14F-4D97-AF65-F5344CB8AC3E}">
        <p14:creationId xmlns:p14="http://schemas.microsoft.com/office/powerpoint/2010/main" val="223391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79562" y="1268899"/>
            <a:ext cx="8497019" cy="4164926"/>
          </a:xfrm>
        </p:spPr>
        <p:txBody>
          <a:bodyPr lIns="36000"/>
          <a:lstStyle/>
          <a:p>
            <a:pPr marL="0" lvl="0" indent="0" algn="just" defTabSz="914400" eaLnBrk="0" hangingPunct="0">
              <a:buNone/>
            </a:pPr>
            <a:r>
              <a:rPr lang="hr-HR" sz="2000" b="1" u="sng" dirty="0">
                <a:solidFill>
                  <a:prstClr val="black"/>
                </a:solidFill>
              </a:rPr>
              <a:t>Pokazatelji</a:t>
            </a:r>
          </a:p>
          <a:p>
            <a:pPr algn="just" defTabSz="914400" eaLnBrk="0" hangingPunct="0"/>
            <a:r>
              <a:rPr lang="hr-HR" sz="2000" b="1" dirty="0">
                <a:solidFill>
                  <a:prstClr val="black"/>
                </a:solidFill>
              </a:rPr>
              <a:t>U Informacijski sustav za praćenje </a:t>
            </a:r>
            <a:r>
              <a:rPr lang="hr-HR" sz="2000" b="1" dirty="0" err="1">
                <a:solidFill>
                  <a:prstClr val="black"/>
                </a:solidFill>
              </a:rPr>
              <a:t>mikropodataka</a:t>
            </a:r>
            <a:r>
              <a:rPr lang="hr-HR" sz="2000" b="1" dirty="0">
                <a:solidFill>
                  <a:prstClr val="black"/>
                </a:solidFill>
              </a:rPr>
              <a:t> potrebno je učitati samo:</a:t>
            </a:r>
          </a:p>
          <a:p>
            <a:pPr lvl="1" algn="just" defTabSz="914400" eaLnBrk="0" hangingPunct="0"/>
            <a:r>
              <a:rPr lang="hr-HR" sz="2000" dirty="0">
                <a:solidFill>
                  <a:prstClr val="black"/>
                </a:solidFill>
              </a:rPr>
              <a:t>Izjavu o namjeri prikupljanja podataka</a:t>
            </a:r>
          </a:p>
          <a:p>
            <a:pPr lvl="1" algn="just" defTabSz="914400" eaLnBrk="0" hangingPunct="0"/>
            <a:r>
              <a:rPr lang="hr-HR" sz="2000" dirty="0">
                <a:solidFill>
                  <a:prstClr val="black"/>
                </a:solidFill>
              </a:rPr>
              <a:t>Izjavu o povjerljivosti</a:t>
            </a:r>
          </a:p>
          <a:p>
            <a:pPr lvl="1" algn="just" defTabSz="914400" eaLnBrk="0" hangingPunct="0"/>
            <a:r>
              <a:rPr lang="hr-HR" sz="2000" dirty="0">
                <a:solidFill>
                  <a:prstClr val="black"/>
                </a:solidFill>
              </a:rPr>
              <a:t>Izjavu o pripadnosti ciljnoj skupini</a:t>
            </a:r>
          </a:p>
        </p:txBody>
      </p:sp>
    </p:spTree>
    <p:extLst>
      <p:ext uri="{BB962C8B-B14F-4D97-AF65-F5344CB8AC3E}">
        <p14:creationId xmlns:p14="http://schemas.microsoft.com/office/powerpoint/2010/main" val="247321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idx="1"/>
            <p:extLst>
              <p:ext uri="{D42A27DB-BD31-4B8C-83A1-F6EECF244321}">
                <p14:modId xmlns:p14="http://schemas.microsoft.com/office/powerpoint/2010/main" val="367491062"/>
              </p:ext>
            </p:extLst>
          </p:nvPr>
        </p:nvGraphicFramePr>
        <p:xfrm>
          <a:off x="659286" y="2852936"/>
          <a:ext cx="7413020" cy="3506548"/>
        </p:xfrm>
        <a:graphic>
          <a:graphicData uri="http://schemas.openxmlformats.org/drawingml/2006/table">
            <a:tbl>
              <a:tblPr firstRow="1" firstCol="1" bandRow="1" bandCol="1">
                <a:tableStyleId>{5C22544A-7EE6-4342-B048-85BDC9FD1C3A}</a:tableStyleId>
              </a:tblPr>
              <a:tblGrid>
                <a:gridCol w="816370">
                  <a:extLst>
                    <a:ext uri="{9D8B030D-6E8A-4147-A177-3AD203B41FA5}">
                      <a16:colId xmlns:a16="http://schemas.microsoft.com/office/drawing/2014/main" val="20000"/>
                    </a:ext>
                  </a:extLst>
                </a:gridCol>
                <a:gridCol w="384173">
                  <a:extLst>
                    <a:ext uri="{9D8B030D-6E8A-4147-A177-3AD203B41FA5}">
                      <a16:colId xmlns:a16="http://schemas.microsoft.com/office/drawing/2014/main" val="20001"/>
                    </a:ext>
                  </a:extLst>
                </a:gridCol>
                <a:gridCol w="401672">
                  <a:extLst>
                    <a:ext uri="{9D8B030D-6E8A-4147-A177-3AD203B41FA5}">
                      <a16:colId xmlns:a16="http://schemas.microsoft.com/office/drawing/2014/main" val="20002"/>
                    </a:ext>
                  </a:extLst>
                </a:gridCol>
                <a:gridCol w="222267">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123185">
                  <a:extLst>
                    <a:ext uri="{9D8B030D-6E8A-4147-A177-3AD203B41FA5}">
                      <a16:colId xmlns:a16="http://schemas.microsoft.com/office/drawing/2014/main" val="20007"/>
                    </a:ext>
                  </a:extLst>
                </a:gridCol>
                <a:gridCol w="164847">
                  <a:extLst>
                    <a:ext uri="{9D8B030D-6E8A-4147-A177-3AD203B41FA5}">
                      <a16:colId xmlns:a16="http://schemas.microsoft.com/office/drawing/2014/main" val="20008"/>
                    </a:ext>
                  </a:extLst>
                </a:gridCol>
                <a:gridCol w="283304">
                  <a:extLst>
                    <a:ext uri="{9D8B030D-6E8A-4147-A177-3AD203B41FA5}">
                      <a16:colId xmlns:a16="http://schemas.microsoft.com/office/drawing/2014/main" val="20009"/>
                    </a:ext>
                  </a:extLst>
                </a:gridCol>
                <a:gridCol w="220752">
                  <a:extLst>
                    <a:ext uri="{9D8B030D-6E8A-4147-A177-3AD203B41FA5}">
                      <a16:colId xmlns:a16="http://schemas.microsoft.com/office/drawing/2014/main" val="20010"/>
                    </a:ext>
                  </a:extLst>
                </a:gridCol>
                <a:gridCol w="227399">
                  <a:extLst>
                    <a:ext uri="{9D8B030D-6E8A-4147-A177-3AD203B41FA5}">
                      <a16:colId xmlns:a16="http://schemas.microsoft.com/office/drawing/2014/main" val="20011"/>
                    </a:ext>
                  </a:extLst>
                </a:gridCol>
                <a:gridCol w="132641">
                  <a:extLst>
                    <a:ext uri="{9D8B030D-6E8A-4147-A177-3AD203B41FA5}">
                      <a16:colId xmlns:a16="http://schemas.microsoft.com/office/drawing/2014/main" val="20012"/>
                    </a:ext>
                  </a:extLst>
                </a:gridCol>
                <a:gridCol w="185225">
                  <a:extLst>
                    <a:ext uri="{9D8B030D-6E8A-4147-A177-3AD203B41FA5}">
                      <a16:colId xmlns:a16="http://schemas.microsoft.com/office/drawing/2014/main" val="20013"/>
                    </a:ext>
                  </a:extLst>
                </a:gridCol>
                <a:gridCol w="246823">
                  <a:extLst>
                    <a:ext uri="{9D8B030D-6E8A-4147-A177-3AD203B41FA5}">
                      <a16:colId xmlns:a16="http://schemas.microsoft.com/office/drawing/2014/main" val="20014"/>
                    </a:ext>
                  </a:extLst>
                </a:gridCol>
                <a:gridCol w="309919">
                  <a:extLst>
                    <a:ext uri="{9D8B030D-6E8A-4147-A177-3AD203B41FA5}">
                      <a16:colId xmlns:a16="http://schemas.microsoft.com/office/drawing/2014/main" val="20015"/>
                    </a:ext>
                  </a:extLst>
                </a:gridCol>
                <a:gridCol w="410161">
                  <a:extLst>
                    <a:ext uri="{9D8B030D-6E8A-4147-A177-3AD203B41FA5}">
                      <a16:colId xmlns:a16="http://schemas.microsoft.com/office/drawing/2014/main" val="20016"/>
                    </a:ext>
                  </a:extLst>
                </a:gridCol>
                <a:gridCol w="288032">
                  <a:extLst>
                    <a:ext uri="{9D8B030D-6E8A-4147-A177-3AD203B41FA5}">
                      <a16:colId xmlns:a16="http://schemas.microsoft.com/office/drawing/2014/main" val="20017"/>
                    </a:ext>
                  </a:extLst>
                </a:gridCol>
                <a:gridCol w="576064">
                  <a:extLst>
                    <a:ext uri="{9D8B030D-6E8A-4147-A177-3AD203B41FA5}">
                      <a16:colId xmlns:a16="http://schemas.microsoft.com/office/drawing/2014/main" val="20018"/>
                    </a:ext>
                  </a:extLst>
                </a:gridCol>
                <a:gridCol w="436717">
                  <a:extLst>
                    <a:ext uri="{9D8B030D-6E8A-4147-A177-3AD203B41FA5}">
                      <a16:colId xmlns:a16="http://schemas.microsoft.com/office/drawing/2014/main" val="20019"/>
                    </a:ext>
                  </a:extLst>
                </a:gridCol>
                <a:gridCol w="831341">
                  <a:extLst>
                    <a:ext uri="{9D8B030D-6E8A-4147-A177-3AD203B41FA5}">
                      <a16:colId xmlns:a16="http://schemas.microsoft.com/office/drawing/2014/main" val="20020"/>
                    </a:ext>
                  </a:extLst>
                </a:gridCol>
              </a:tblGrid>
              <a:tr h="360040">
                <a:tc rowSpan="2">
                  <a:txBody>
                    <a:bodyPr/>
                    <a:lstStyle/>
                    <a:p>
                      <a:pPr>
                        <a:lnSpc>
                          <a:spcPct val="115000"/>
                        </a:lnSpc>
                        <a:spcAft>
                          <a:spcPts val="1000"/>
                        </a:spcAft>
                      </a:pPr>
                      <a:r>
                        <a:rPr lang="hr-HR" sz="800" dirty="0">
                          <a:effectLst/>
                        </a:rPr>
                        <a:t>Identifikacijski broj, naziv i jedinica pokazatelja</a:t>
                      </a:r>
                      <a:endParaRPr lang="hr-HR" sz="800" dirty="0">
                        <a:effectLst/>
                        <a:latin typeface="Calibri"/>
                        <a:ea typeface="Calibri"/>
                        <a:cs typeface="Times New Roman"/>
                      </a:endParaRPr>
                    </a:p>
                  </a:txBody>
                  <a:tcPr marL="13848" marR="13848" marT="6685" marB="6685">
                    <a:solidFill>
                      <a:schemeClr val="tx2"/>
                    </a:solidFill>
                  </a:tcPr>
                </a:tc>
                <a:tc gridSpan="12">
                  <a:txBody>
                    <a:bodyPr/>
                    <a:lstStyle/>
                    <a:p>
                      <a:pPr algn="l">
                        <a:lnSpc>
                          <a:spcPct val="115000"/>
                        </a:lnSpc>
                        <a:spcAft>
                          <a:spcPts val="1000"/>
                        </a:spcAft>
                      </a:pPr>
                      <a:r>
                        <a:rPr lang="hr-HR" sz="800" dirty="0">
                          <a:effectLst/>
                        </a:rPr>
                        <a:t>Kumulativne</a:t>
                      </a:r>
                      <a:r>
                        <a:rPr lang="hr-HR" sz="800" baseline="0" dirty="0">
                          <a:effectLst/>
                        </a:rPr>
                        <a:t> vrijednosti od početka provedbe projekta</a:t>
                      </a: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gridSpan="7">
                  <a:txBody>
                    <a:bodyPr/>
                    <a:lstStyle/>
                    <a:p>
                      <a:pPr>
                        <a:lnSpc>
                          <a:spcPct val="115000"/>
                        </a:lnSpc>
                        <a:spcAft>
                          <a:spcPts val="1000"/>
                        </a:spcAft>
                      </a:pPr>
                      <a:r>
                        <a:rPr lang="hr-HR" sz="800" baseline="0" dirty="0">
                          <a:effectLst/>
                          <a:latin typeface="+mn-lt"/>
                          <a:ea typeface="+mn-ea"/>
                          <a:cs typeface="+mn-cs"/>
                        </a:rPr>
                        <a:t>Doprinos u izvještajnom razdoblju</a:t>
                      </a: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rowSpan="2">
                  <a:txBody>
                    <a:bodyPr/>
                    <a:lstStyle/>
                    <a:p>
                      <a:pPr>
                        <a:lnSpc>
                          <a:spcPct val="115000"/>
                        </a:lnSpc>
                        <a:spcAft>
                          <a:spcPts val="1000"/>
                        </a:spcAft>
                      </a:pPr>
                      <a:r>
                        <a:rPr lang="hr-HR" sz="800" dirty="0">
                          <a:effectLst/>
                        </a:rPr>
                        <a:t>Obrazloženje</a:t>
                      </a:r>
                      <a:r>
                        <a:rPr lang="hr-HR" sz="800" baseline="0" dirty="0">
                          <a:effectLst/>
                        </a:rPr>
                        <a:t> o napretku i popratni dokumenti</a:t>
                      </a:r>
                      <a:endParaRPr lang="hr-HR" sz="800" dirty="0">
                        <a:effectLst/>
                        <a:latin typeface="Calibri"/>
                        <a:ea typeface="Calibri"/>
                        <a:cs typeface="Times New Roman"/>
                      </a:endParaRPr>
                    </a:p>
                  </a:txBody>
                  <a:tcPr marL="13848" marR="13848" marT="6685" marB="6685"/>
                </a:tc>
                <a:extLst>
                  <a:ext uri="{0D108BD9-81ED-4DB2-BD59-A6C34878D82A}">
                    <a16:rowId xmlns:a16="http://schemas.microsoft.com/office/drawing/2014/main" val="10000"/>
                  </a:ext>
                </a:extLst>
              </a:tr>
              <a:tr h="576064">
                <a:tc vMerge="1">
                  <a:txBody>
                    <a:bodyPr/>
                    <a:lstStyle/>
                    <a:p>
                      <a:endParaRPr lang="hr-HR"/>
                    </a:p>
                  </a:txBody>
                  <a:tcPr/>
                </a:tc>
                <a:tc gridSpan="3">
                  <a:txBody>
                    <a:bodyPr/>
                    <a:lstStyle/>
                    <a:p>
                      <a:pPr>
                        <a:lnSpc>
                          <a:spcPct val="115000"/>
                        </a:lnSpc>
                        <a:spcAft>
                          <a:spcPts val="1000"/>
                        </a:spcAft>
                      </a:pPr>
                      <a:r>
                        <a:rPr lang="hr-HR" sz="800" b="1" dirty="0">
                          <a:solidFill>
                            <a:schemeClr val="bg1"/>
                          </a:solidFill>
                          <a:effectLst/>
                        </a:rPr>
                        <a:t>Polazišna vrijednost</a:t>
                      </a: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pPr>
                        <a:lnSpc>
                          <a:spcPct val="115000"/>
                        </a:lnSpc>
                        <a:spcAft>
                          <a:spcPts val="1000"/>
                        </a:spcAft>
                      </a:pP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hr-HR" sz="800" b="1" dirty="0">
                          <a:solidFill>
                            <a:schemeClr val="bg1"/>
                          </a:solidFill>
                          <a:effectLst/>
                          <a:latin typeface="+mn-lt"/>
                          <a:ea typeface="Calibri"/>
                          <a:cs typeface="Times New Roman"/>
                        </a:rPr>
                        <a:t>Ciljna vrijednost</a:t>
                      </a:r>
                    </a:p>
                    <a:p>
                      <a:pPr>
                        <a:lnSpc>
                          <a:spcPct val="115000"/>
                        </a:lnSpc>
                        <a:spcAft>
                          <a:spcPts val="1000"/>
                        </a:spcAft>
                      </a:pP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hMerge="1">
                  <a:txBody>
                    <a:bodyPr/>
                    <a:lstStyle/>
                    <a:p>
                      <a:endParaRPr lang="hr-HR"/>
                    </a:p>
                  </a:txBody>
                  <a:tcPr/>
                </a:tc>
                <a:tc gridSpan="3">
                  <a:txBody>
                    <a:bodyPr/>
                    <a:lstStyle/>
                    <a:p>
                      <a:pPr>
                        <a:lnSpc>
                          <a:spcPct val="115000"/>
                        </a:lnSpc>
                        <a:spcAft>
                          <a:spcPts val="1000"/>
                        </a:spcAft>
                      </a:pPr>
                      <a:r>
                        <a:rPr lang="hr-HR" sz="800" dirty="0">
                          <a:effectLst/>
                        </a:rPr>
                        <a:t>Ostvarena vrijednost</a:t>
                      </a:r>
                      <a:endParaRPr lang="hr-HR" sz="800" dirty="0">
                        <a:effectLst/>
                        <a:latin typeface="Calibri"/>
                        <a:ea typeface="Calibri"/>
                        <a:cs typeface="Times New Roman"/>
                      </a:endParaRPr>
                    </a:p>
                  </a:txBody>
                  <a:tcPr marL="13848" marR="13848" marT="6685" marB="6685">
                    <a:solidFill>
                      <a:schemeClr val="accent1">
                        <a:lumMod val="20000"/>
                        <a:lumOff val="80000"/>
                      </a:schemeClr>
                    </a:solidFill>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solidFill>
                      <a:schemeClr val="accent1">
                        <a:lumMod val="20000"/>
                        <a:lumOff val="80000"/>
                      </a:schemeClr>
                    </a:solidFill>
                  </a:tcPr>
                </a:tc>
                <a:tc gridSpan="4">
                  <a:txBody>
                    <a:bodyPr/>
                    <a:lstStyle/>
                    <a:p>
                      <a:pPr>
                        <a:lnSpc>
                          <a:spcPct val="115000"/>
                        </a:lnSpc>
                        <a:spcAft>
                          <a:spcPts val="1000"/>
                        </a:spcAft>
                      </a:pPr>
                      <a:r>
                        <a:rPr lang="hr-HR" sz="800" dirty="0">
                          <a:effectLst/>
                          <a:latin typeface="Calibri"/>
                          <a:ea typeface="Calibri"/>
                          <a:cs typeface="Times New Roman"/>
                        </a:rPr>
                        <a:t>Ostvarena vrijednost za sve sudionike (s</a:t>
                      </a:r>
                      <a:r>
                        <a:rPr lang="hr-HR" sz="800" baseline="0" dirty="0">
                          <a:effectLst/>
                          <a:latin typeface="Calibri"/>
                          <a:ea typeface="Calibri"/>
                          <a:cs typeface="Times New Roman"/>
                        </a:rPr>
                        <a:t> potpunim i nepotpunim podacima)</a:t>
                      </a:r>
                      <a:endParaRPr lang="hr-HR" sz="800" dirty="0">
                        <a:effectLst/>
                        <a:latin typeface="Calibri"/>
                        <a:ea typeface="Calibri"/>
                        <a:cs typeface="Times New Roman"/>
                      </a:endParaRPr>
                    </a:p>
                  </a:txBody>
                  <a:tcPr marL="13848" marR="13848" marT="6685" marB="6685">
                    <a:solidFill>
                      <a:schemeClr val="accent1">
                        <a:lumMod val="20000"/>
                        <a:lumOff val="80000"/>
                      </a:schemeClr>
                    </a:solidFill>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pPr>
                        <a:lnSpc>
                          <a:spcPct val="115000"/>
                        </a:lnSpc>
                        <a:spcAft>
                          <a:spcPts val="1000"/>
                        </a:spcAft>
                      </a:pP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gridSpan="3">
                  <a:txBody>
                    <a:bodyPr/>
                    <a:lstStyle/>
                    <a:p>
                      <a:pPr>
                        <a:lnSpc>
                          <a:spcPct val="115000"/>
                        </a:lnSpc>
                        <a:spcAft>
                          <a:spcPts val="1000"/>
                        </a:spcAft>
                      </a:pPr>
                      <a:r>
                        <a:rPr lang="hr-HR" sz="800" b="1" dirty="0">
                          <a:solidFill>
                            <a:schemeClr val="bg1"/>
                          </a:solidFill>
                          <a:effectLst/>
                        </a:rPr>
                        <a:t>Ciljna vrijednost</a:t>
                      </a: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hMerge="1">
                  <a:txBody>
                    <a:bodyPr/>
                    <a:lstStyle/>
                    <a:p>
                      <a:pPr>
                        <a:lnSpc>
                          <a:spcPct val="115000"/>
                        </a:lnSpc>
                        <a:spcAft>
                          <a:spcPts val="1000"/>
                        </a:spcAft>
                      </a:pP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nSpc>
                          <a:spcPct val="115000"/>
                        </a:lnSpc>
                        <a:spcAft>
                          <a:spcPts val="1000"/>
                        </a:spcAft>
                      </a:pPr>
                      <a:r>
                        <a:rPr lang="hr-HR" sz="800" dirty="0">
                          <a:effectLst/>
                        </a:rPr>
                        <a:t>Ostvarena vrijednost</a:t>
                      </a: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hr-HR" sz="800" dirty="0">
                          <a:effectLst/>
                          <a:latin typeface="+mn-lt"/>
                          <a:ea typeface="Calibri"/>
                          <a:cs typeface="Times New Roman"/>
                        </a:rPr>
                        <a:t>Ostvarena vrijednost za sve sudionike (s</a:t>
                      </a:r>
                      <a:r>
                        <a:rPr lang="hr-HR" sz="800" baseline="0" dirty="0">
                          <a:effectLst/>
                          <a:latin typeface="+mn-lt"/>
                          <a:ea typeface="Calibri"/>
                          <a:cs typeface="Times New Roman"/>
                        </a:rPr>
                        <a:t> potpunim i nepotpunim podacima)</a:t>
                      </a:r>
                      <a:endParaRPr lang="hr-HR" sz="800" dirty="0">
                        <a:effectLst/>
                        <a:latin typeface="+mn-lt"/>
                        <a:ea typeface="Calibri"/>
                        <a:cs typeface="Times New Roman"/>
                      </a:endParaRPr>
                    </a:p>
                    <a:p>
                      <a:pPr>
                        <a:lnSpc>
                          <a:spcPct val="115000"/>
                        </a:lnSpc>
                        <a:spcAft>
                          <a:spcPts val="1000"/>
                        </a:spcAft>
                      </a:pP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hMerge="1">
                  <a:txBody>
                    <a:bodyPr/>
                    <a:lstStyle/>
                    <a:p>
                      <a:pPr>
                        <a:lnSpc>
                          <a:spcPct val="115000"/>
                        </a:lnSpc>
                        <a:spcAft>
                          <a:spcPts val="1000"/>
                        </a:spcAft>
                      </a:pP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vMerge="1">
                  <a:txBody>
                    <a:bodyPr/>
                    <a:lstStyle/>
                    <a:p>
                      <a:endParaRPr lang="hr-HR"/>
                    </a:p>
                  </a:txBody>
                  <a:tcPr/>
                </a:tc>
                <a:extLst>
                  <a:ext uri="{0D108BD9-81ED-4DB2-BD59-A6C34878D82A}">
                    <a16:rowId xmlns:a16="http://schemas.microsoft.com/office/drawing/2014/main" val="10001"/>
                  </a:ext>
                </a:extLst>
              </a:tr>
              <a:tr h="390917">
                <a:tc>
                  <a:txBody>
                    <a:bodyPr/>
                    <a:lstStyle/>
                    <a:p>
                      <a:pPr>
                        <a:spcAft>
                          <a:spcPts val="0"/>
                        </a:spcAft>
                      </a:pPr>
                      <a:r>
                        <a:rPr lang="hr-HR" sz="800" dirty="0">
                          <a:effectLst/>
                        </a:rPr>
                        <a:t> </a:t>
                      </a:r>
                      <a:endParaRPr lang="hr-HR" sz="800" dirty="0">
                        <a:solidFill>
                          <a:srgbClr val="0070C0"/>
                        </a:solidFill>
                        <a:effectLst/>
                        <a:latin typeface="Buxton Sketch"/>
                        <a:ea typeface="Calibri"/>
                        <a:cs typeface="Times New Roman"/>
                      </a:endParaRPr>
                    </a:p>
                  </a:txBody>
                  <a:tcPr marL="13848" marR="13848" marT="6685" marB="6685"/>
                </a:tc>
                <a:tc>
                  <a:txBody>
                    <a:bodyPr/>
                    <a:lstStyle/>
                    <a:p>
                      <a:pPr algn="ctr">
                        <a:spcAft>
                          <a:spcPts val="0"/>
                        </a:spcAft>
                      </a:pPr>
                      <a:r>
                        <a:rPr lang="hr-HR" sz="800" b="1" dirty="0">
                          <a:solidFill>
                            <a:schemeClr val="bg1"/>
                          </a:solidFill>
                          <a:effectLst/>
                        </a:rPr>
                        <a:t> Ukupno</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800" b="1" dirty="0">
                          <a:solidFill>
                            <a:schemeClr val="bg1"/>
                          </a:solidFill>
                          <a:effectLst/>
                        </a:rPr>
                        <a:t>Ž (ako je primjenjivo) </a:t>
                      </a:r>
                      <a:endParaRPr lang="hr-HR" sz="800" b="1" dirty="0">
                        <a:solidFill>
                          <a:schemeClr val="bg1"/>
                        </a:solidFill>
                        <a:effectLst/>
                        <a:latin typeface="Buxton Sketch"/>
                        <a:ea typeface="Calibri"/>
                        <a:cs typeface="Times New Roman"/>
                      </a:endParaRPr>
                    </a:p>
                    <a:p>
                      <a:pPr algn="ctr">
                        <a:spcAft>
                          <a:spcPts val="0"/>
                        </a:spcAft>
                      </a:pP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hMerge="1">
                  <a:txBody>
                    <a:bodyPr/>
                    <a:lstStyle/>
                    <a:p>
                      <a:pPr algn="ctr">
                        <a:spcAft>
                          <a:spcPts val="0"/>
                        </a:spcAft>
                      </a:pP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algn="ctr">
                        <a:spcAft>
                          <a:spcPts val="0"/>
                        </a:spcAft>
                      </a:pPr>
                      <a:r>
                        <a:rPr lang="hr-HR" sz="800" b="1" dirty="0">
                          <a:solidFill>
                            <a:schemeClr val="bg1"/>
                          </a:solidFill>
                          <a:effectLst/>
                        </a:rPr>
                        <a:t> Ukupno</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800" b="1" dirty="0">
                          <a:solidFill>
                            <a:schemeClr val="bg1"/>
                          </a:solidFill>
                          <a:effectLst/>
                        </a:rPr>
                        <a:t>Ž</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algn="ctr">
                        <a:spcAft>
                          <a:spcPts val="0"/>
                        </a:spcAft>
                      </a:pPr>
                      <a:r>
                        <a:rPr lang="hr-HR" sz="800" dirty="0">
                          <a:effectLst/>
                        </a:rPr>
                        <a:t> Ukupno</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pPr algn="ctr">
                        <a:spcAft>
                          <a:spcPts val="0"/>
                        </a:spcAft>
                      </a:pPr>
                      <a:r>
                        <a:rPr lang="hr-HR" sz="800" dirty="0">
                          <a:solidFill>
                            <a:schemeClr val="tx1"/>
                          </a:solidFill>
                          <a:effectLst/>
                          <a:latin typeface="+mj-lt"/>
                          <a:ea typeface="Calibri"/>
                          <a:cs typeface="Times New Roman"/>
                        </a:rPr>
                        <a:t>Ž</a:t>
                      </a: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pPr algn="ctr">
                        <a:spcAft>
                          <a:spcPts val="0"/>
                        </a:spcAft>
                      </a:pPr>
                      <a:r>
                        <a:rPr lang="hr-HR" sz="800" dirty="0">
                          <a:effectLst/>
                        </a:rPr>
                        <a:t>Ukupno </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pPr algn="ctr"/>
                      <a:endParaRPr lang="hr-HR" sz="800" dirty="0"/>
                    </a:p>
                  </a:txBody>
                  <a:tcPr marL="13848" marR="13848" marT="6685" marB="6685">
                    <a:solidFill>
                      <a:schemeClr val="accent1">
                        <a:lumMod val="20000"/>
                        <a:lumOff val="80000"/>
                      </a:schemeClr>
                    </a:solidFill>
                  </a:tcPr>
                </a:tc>
                <a:tc gridSpan="2">
                  <a:txBody>
                    <a:bodyPr/>
                    <a:lstStyle/>
                    <a:p>
                      <a:pPr algn="ctr"/>
                      <a:r>
                        <a:rPr lang="hr-HR" sz="800" dirty="0"/>
                        <a:t>Ž</a:t>
                      </a:r>
                    </a:p>
                  </a:txBody>
                  <a:tcPr marL="13848" marR="13848" marT="6685" marB="6685">
                    <a:solidFill>
                      <a:schemeClr val="accent1">
                        <a:lumMod val="20000"/>
                        <a:lumOff val="80000"/>
                      </a:schemeClr>
                    </a:solidFill>
                  </a:tcPr>
                </a:tc>
                <a:tc hMerge="1">
                  <a:txBody>
                    <a:bodyPr/>
                    <a:lstStyle/>
                    <a:p>
                      <a:pPr>
                        <a:spcAft>
                          <a:spcPts val="0"/>
                        </a:spcAft>
                      </a:pP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gridSpan="2">
                  <a:txBody>
                    <a:bodyPr/>
                    <a:lstStyle/>
                    <a:p>
                      <a:pPr>
                        <a:spcAft>
                          <a:spcPts val="0"/>
                        </a:spcAft>
                      </a:pPr>
                      <a:r>
                        <a:rPr lang="hr-HR" sz="800" b="1" dirty="0">
                          <a:solidFill>
                            <a:schemeClr val="bg1"/>
                          </a:solidFill>
                          <a:effectLst/>
                        </a:rPr>
                        <a:t> Ukupno</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800" b="1" dirty="0">
                          <a:solidFill>
                            <a:schemeClr val="bg1"/>
                          </a:solidFill>
                          <a:effectLst/>
                          <a:latin typeface="+mj-lt"/>
                        </a:rPr>
                        <a:t>Ž</a:t>
                      </a:r>
                      <a:endParaRPr lang="hr-HR" sz="800" b="1" dirty="0">
                        <a:solidFill>
                          <a:schemeClr val="bg1"/>
                        </a:solidFill>
                        <a:effectLst/>
                        <a:latin typeface="+mj-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algn="ctr">
                        <a:spcAft>
                          <a:spcPts val="0"/>
                        </a:spcAft>
                      </a:pPr>
                      <a:r>
                        <a:rPr lang="hr-HR" sz="800" dirty="0">
                          <a:effectLst/>
                        </a:rPr>
                        <a:t> Ukupno</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r>
                        <a:rPr lang="hr-HR" sz="800" dirty="0">
                          <a:solidFill>
                            <a:schemeClr val="tx1"/>
                          </a:solidFill>
                          <a:effectLst/>
                          <a:latin typeface="+mj-lt"/>
                          <a:ea typeface="Calibri"/>
                          <a:cs typeface="Times New Roman"/>
                        </a:rPr>
                        <a:t>Ž</a:t>
                      </a:r>
                    </a:p>
                  </a:txBody>
                  <a:tcPr marL="13848" marR="13848" marT="6685" marB="6685">
                    <a:solidFill>
                      <a:schemeClr val="accent1">
                        <a:lumMod val="20000"/>
                        <a:lumOff val="80000"/>
                      </a:schemeClr>
                    </a:solidFill>
                  </a:tcPr>
                </a:tc>
                <a:tc>
                  <a:txBody>
                    <a:bodyPr/>
                    <a:lstStyle/>
                    <a:p>
                      <a:pPr algn="ctr">
                        <a:spcAft>
                          <a:spcPts val="0"/>
                        </a:spcAft>
                      </a:pPr>
                      <a:r>
                        <a:rPr lang="hr-HR" sz="800" dirty="0">
                          <a:solidFill>
                            <a:schemeClr val="tx1"/>
                          </a:solidFill>
                          <a:effectLst/>
                          <a:latin typeface="+mj-lt"/>
                          <a:ea typeface="Calibri"/>
                          <a:cs typeface="Times New Roman"/>
                        </a:rPr>
                        <a:t>Ukupno</a:t>
                      </a:r>
                    </a:p>
                  </a:txBody>
                  <a:tcPr marL="13848" marR="13848" marT="6685" marB="6685">
                    <a:solidFill>
                      <a:schemeClr val="accent1">
                        <a:lumMod val="20000"/>
                        <a:lumOff val="80000"/>
                      </a:schemeClr>
                    </a:solidFill>
                  </a:tcPr>
                </a:tc>
                <a:tc>
                  <a:txBody>
                    <a:bodyPr/>
                    <a:lstStyle/>
                    <a:p>
                      <a:pPr algn="ctr">
                        <a:spcAft>
                          <a:spcPts val="0"/>
                        </a:spcAft>
                      </a:pPr>
                      <a:r>
                        <a:rPr lang="hr-HR" sz="800" dirty="0">
                          <a:solidFill>
                            <a:schemeClr val="tx1"/>
                          </a:solidFill>
                          <a:effectLst/>
                          <a:latin typeface="+mj-lt"/>
                          <a:ea typeface="Calibri"/>
                          <a:cs typeface="Times New Roman"/>
                        </a:rPr>
                        <a:t>Ž</a:t>
                      </a:r>
                    </a:p>
                  </a:txBody>
                  <a:tcPr marL="13848" marR="13848" marT="6685" marB="6685">
                    <a:solidFill>
                      <a:schemeClr val="accent1">
                        <a:lumMod val="20000"/>
                        <a:lumOff val="80000"/>
                      </a:schemeClr>
                    </a:solid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800" kern="1200" dirty="0">
                          <a:solidFill>
                            <a:schemeClr val="dk1"/>
                          </a:solidFill>
                          <a:effectLst/>
                          <a:latin typeface="+mn-lt"/>
                          <a:ea typeface="Times New Roman"/>
                          <a:cs typeface="+mn-cs"/>
                        </a:rPr>
                        <a:t> Popratni dokumenti</a:t>
                      </a:r>
                    </a:p>
                  </a:txBody>
                  <a:tcPr marL="13848" marR="13848" marT="6685" marB="6685">
                    <a:solidFill>
                      <a:schemeClr val="accent1">
                        <a:lumMod val="20000"/>
                        <a:lumOff val="80000"/>
                      </a:schemeClr>
                    </a:solidFill>
                  </a:tcPr>
                </a:tc>
                <a:extLst>
                  <a:ext uri="{0D108BD9-81ED-4DB2-BD59-A6C34878D82A}">
                    <a16:rowId xmlns:a16="http://schemas.microsoft.com/office/drawing/2014/main" val="10002"/>
                  </a:ext>
                </a:extLst>
              </a:tr>
              <a:tr h="71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800" dirty="0">
                          <a:effectLst/>
                        </a:rPr>
                        <a:t>&lt;</a:t>
                      </a:r>
                      <a:r>
                        <a:rPr lang="hr-HR" sz="800" baseline="0" dirty="0">
                          <a:effectLst/>
                        </a:rPr>
                        <a:t> </a:t>
                      </a:r>
                      <a:r>
                        <a:rPr lang="hr-HR" sz="800" dirty="0">
                          <a:effectLst/>
                        </a:rPr>
                        <a:t>Identifikacijski broj, jedinica pokazatelja &gt;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800" dirty="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800" dirty="0">
                          <a:effectLst/>
                          <a:latin typeface="+mn-lt"/>
                          <a:ea typeface="Calibri"/>
                          <a:cs typeface="Times New Roman"/>
                        </a:rPr>
                        <a:t>Učestalost</a:t>
                      </a:r>
                      <a:r>
                        <a:rPr lang="hr-HR" sz="800" baseline="0" dirty="0">
                          <a:effectLst/>
                          <a:latin typeface="+mn-lt"/>
                          <a:ea typeface="Calibri"/>
                          <a:cs typeface="Times New Roman"/>
                        </a:rPr>
                        <a:t> izvješćivanja:</a:t>
                      </a:r>
                      <a:endParaRPr lang="hr-HR" sz="800" dirty="0">
                        <a:effectLst/>
                        <a:latin typeface="+mn-lt"/>
                        <a:ea typeface="Calibri"/>
                        <a:cs typeface="Times New Roman"/>
                      </a:endParaRPr>
                    </a:p>
                  </a:txBody>
                  <a:tcPr marL="13848" marR="13848" marT="6685" marB="6685">
                    <a:solidFill>
                      <a:schemeClr val="tx2"/>
                    </a:solidFill>
                  </a:tcPr>
                </a:tc>
                <a:tc>
                  <a:txBody>
                    <a:bodyPr/>
                    <a:lstStyle/>
                    <a:p>
                      <a:endParaRPr lang="hr-HR"/>
                    </a:p>
                  </a:txBody>
                  <a:tcPr marL="13848" marR="13848" marT="6685" marB="6685">
                    <a:solidFill>
                      <a:schemeClr val="accent1">
                        <a:lumMod val="20000"/>
                        <a:lumOff val="80000"/>
                      </a:schemeClr>
                    </a:solidFill>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a:p>
                  </a:txBody>
                  <a:tcPr marL="13848" marR="13848" marT="6685" marB="6685">
                    <a:solidFill>
                      <a:schemeClr val="accent1">
                        <a:lumMod val="20000"/>
                        <a:lumOff val="80000"/>
                      </a:schemeClr>
                    </a:solidFill>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dirty="0"/>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endParaRPr lang="hr-HR" dirty="0"/>
                    </a:p>
                  </a:txBody>
                  <a:tcPr marL="13848" marR="13848" marT="6685" marB="6685">
                    <a:solidFill>
                      <a:schemeClr val="accent1">
                        <a:lumMod val="20000"/>
                        <a:lumOff val="80000"/>
                      </a:schemeClr>
                    </a:solidFill>
                  </a:tcPr>
                </a:tc>
                <a:tc hMerge="1">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vMerge="1">
                  <a:txBody>
                    <a:bodyPr/>
                    <a:lstStyle/>
                    <a:p>
                      <a:pPr>
                        <a:spcAft>
                          <a:spcPts val="0"/>
                        </a:spcAft>
                      </a:pPr>
                      <a:endParaRPr lang="hr-HR" sz="800" dirty="0">
                        <a:effectLst/>
                      </a:endParaRPr>
                    </a:p>
                  </a:txBody>
                  <a:tcPr marL="13848" marR="13848" marT="6685" marB="6685"/>
                </a:tc>
                <a:extLst>
                  <a:ext uri="{0D108BD9-81ED-4DB2-BD59-A6C34878D82A}">
                    <a16:rowId xmlns:a16="http://schemas.microsoft.com/office/drawing/2014/main" val="10003"/>
                  </a:ext>
                </a:extLst>
              </a:tr>
              <a:tr h="208750">
                <a:tc>
                  <a:txBody>
                    <a:bodyPr/>
                    <a:lstStyle/>
                    <a:p>
                      <a:pPr>
                        <a:spcAft>
                          <a:spcPts val="0"/>
                        </a:spcAft>
                      </a:pPr>
                      <a:r>
                        <a:rPr lang="hr-HR" sz="800" dirty="0">
                          <a:effectLst/>
                          <a:latin typeface="+mn-lt"/>
                          <a:ea typeface="Calibri"/>
                          <a:cs typeface="Times New Roman"/>
                        </a:rPr>
                        <a:t>Krajnji rok za postizanje ciljne</a:t>
                      </a:r>
                      <a:r>
                        <a:rPr lang="hr-HR" sz="800" baseline="0" dirty="0">
                          <a:effectLst/>
                          <a:latin typeface="+mn-lt"/>
                          <a:ea typeface="Calibri"/>
                          <a:cs typeface="Times New Roman"/>
                        </a:rPr>
                        <a:t> vrijednosti:</a:t>
                      </a:r>
                      <a:endParaRPr lang="hr-HR" sz="800" dirty="0">
                        <a:effectLst/>
                        <a:latin typeface="+mn-lt"/>
                        <a:ea typeface="Calibri"/>
                        <a:cs typeface="Times New Roman"/>
                      </a:endParaRPr>
                    </a:p>
                  </a:txBody>
                  <a:tcPr marL="13848" marR="13848" marT="6685" marB="6685">
                    <a:solidFill>
                      <a:schemeClr val="tx2"/>
                    </a:solidFill>
                  </a:tcPr>
                </a:tc>
                <a:tc>
                  <a:txBody>
                    <a:bodyPr/>
                    <a:lstStyle/>
                    <a:p>
                      <a:endParaRPr lang="hr-HR"/>
                    </a:p>
                  </a:txBody>
                  <a:tcPr marL="13848" marR="13848" marT="6685" marB="6685">
                    <a:solidFill>
                      <a:schemeClr val="accent1">
                        <a:lumMod val="20000"/>
                        <a:lumOff val="80000"/>
                      </a:schemeClr>
                    </a:solidFill>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endParaRPr lang="hr-H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endParaRPr lang="hr-H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800" kern="1200" dirty="0">
                        <a:solidFill>
                          <a:schemeClr val="dk1"/>
                        </a:solidFill>
                        <a:effectLst/>
                        <a:latin typeface="+mn-lt"/>
                        <a:ea typeface="Times New Roman"/>
                        <a:cs typeface="+mn-cs"/>
                      </a:endParaRPr>
                    </a:p>
                  </a:txBody>
                  <a:tcPr marL="13848" marR="13848" marT="6685" marB="6685"/>
                </a:tc>
                <a:extLst>
                  <a:ext uri="{0D108BD9-81ED-4DB2-BD59-A6C34878D82A}">
                    <a16:rowId xmlns:a16="http://schemas.microsoft.com/office/drawing/2014/main" val="10004"/>
                  </a:ext>
                </a:extLst>
              </a:tr>
              <a:tr h="61991">
                <a:tc gridSpan="18">
                  <a:txBody>
                    <a:bodyPr/>
                    <a:lstStyle/>
                    <a:p>
                      <a:pPr>
                        <a:spcAft>
                          <a:spcPts val="0"/>
                        </a:spcAft>
                      </a:pPr>
                      <a:r>
                        <a:rPr lang="hr-HR" sz="800" dirty="0">
                          <a:effectLst/>
                        </a:rPr>
                        <a:t> </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dirty="0"/>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hMerge="1">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800" kern="1200" dirty="0">
                        <a:solidFill>
                          <a:schemeClr val="dk1"/>
                        </a:solidFill>
                        <a:effectLst/>
                        <a:latin typeface="+mn-lt"/>
                        <a:ea typeface="Times New Roman"/>
                        <a:cs typeface="+mn-cs"/>
                      </a:endParaRPr>
                    </a:p>
                  </a:txBody>
                  <a:tcPr marL="13848" marR="13848" marT="6685" marB="6685"/>
                </a:tc>
                <a:extLst>
                  <a:ext uri="{0D108BD9-81ED-4DB2-BD59-A6C34878D82A}">
                    <a16:rowId xmlns:a16="http://schemas.microsoft.com/office/drawing/2014/main" val="10005"/>
                  </a:ext>
                </a:extLst>
              </a:tr>
              <a:tr h="16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800" baseline="0" dirty="0">
                          <a:effectLst/>
                          <a:latin typeface="+mn-lt"/>
                          <a:ea typeface="Calibri"/>
                          <a:cs typeface="Times New Roman"/>
                        </a:rPr>
                        <a:t>UKUPAN BROJ SUDIONIKA (samo onih sudionika koji se prvi put nalaze aktivnosti)</a:t>
                      </a:r>
                      <a:endParaRPr lang="hr-HR" sz="800" dirty="0">
                        <a:effectLst/>
                        <a:latin typeface="+mn-lt"/>
                        <a:ea typeface="Calibri"/>
                        <a:cs typeface="Times New Roman"/>
                      </a:endParaRPr>
                    </a:p>
                  </a:txBody>
                  <a:tcPr marL="13848" marR="13848" marT="6685" marB="6685"/>
                </a:tc>
                <a:tc gridSpan="2">
                  <a:txBody>
                    <a:bodyPr/>
                    <a:lstStyle/>
                    <a:p>
                      <a:endParaRPr lang="hr-HR" dirty="0"/>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gridSpan="5">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800" kern="1200" dirty="0">
                        <a:solidFill>
                          <a:schemeClr val="dk1"/>
                        </a:solidFill>
                        <a:effectLst/>
                        <a:latin typeface="+mn-lt"/>
                        <a:ea typeface="Times New Roman"/>
                        <a:cs typeface="+mn-cs"/>
                      </a:endParaRPr>
                    </a:p>
                  </a:txBody>
                  <a:tcPr marL="13848" marR="13848" marT="6685" marB="6685"/>
                </a:tc>
                <a:extLst>
                  <a:ext uri="{0D108BD9-81ED-4DB2-BD59-A6C34878D82A}">
                    <a16:rowId xmlns:a16="http://schemas.microsoft.com/office/drawing/2014/main" val="10006"/>
                  </a:ext>
                </a:extLst>
              </a:tr>
            </a:tbl>
          </a:graphicData>
        </a:graphic>
      </p:graphicFrame>
      <p:sp>
        <p:nvSpPr>
          <p:cNvPr id="3" name="TextBox 2"/>
          <p:cNvSpPr txBox="1"/>
          <p:nvPr/>
        </p:nvSpPr>
        <p:spPr>
          <a:xfrm>
            <a:off x="626890" y="1340768"/>
            <a:ext cx="848766" cy="144655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Identifikacijski broj, naziv i jedinica pokazatelja</a:t>
            </a:r>
            <a:r>
              <a:rPr lang="hr-HR" sz="800" dirty="0">
                <a:solidFill>
                  <a:schemeClr val="tx1"/>
                </a:solidFill>
              </a:rPr>
              <a:t>, kao i </a:t>
            </a:r>
            <a:r>
              <a:rPr lang="hr-HR" sz="800" b="1" dirty="0">
                <a:solidFill>
                  <a:schemeClr val="tx1"/>
                </a:solidFill>
              </a:rPr>
              <a:t>učestalost izvješćivanja</a:t>
            </a:r>
            <a:r>
              <a:rPr lang="hr-HR" sz="800" dirty="0">
                <a:solidFill>
                  <a:schemeClr val="tx1"/>
                </a:solidFill>
              </a:rPr>
              <a:t> te </a:t>
            </a:r>
            <a:r>
              <a:rPr lang="hr-HR" sz="800" b="1" dirty="0">
                <a:solidFill>
                  <a:schemeClr val="tx1"/>
                </a:solidFill>
              </a:rPr>
              <a:t>krajnji rok za postizanje ciljne vrijednosti  </a:t>
            </a:r>
            <a:r>
              <a:rPr lang="hr-HR" sz="800" dirty="0">
                <a:solidFill>
                  <a:schemeClr val="tx1"/>
                </a:solidFill>
              </a:rPr>
              <a:t>- </a:t>
            </a:r>
            <a:r>
              <a:rPr lang="hr-HR" sz="800" u="sng" dirty="0">
                <a:solidFill>
                  <a:schemeClr val="tx1"/>
                </a:solidFill>
              </a:rPr>
              <a:t>kao u Prilogu 1</a:t>
            </a:r>
            <a:r>
              <a:rPr lang="hr-HR" sz="800" dirty="0">
                <a:solidFill>
                  <a:schemeClr val="tx1"/>
                </a:solidFill>
              </a:rPr>
              <a:t>.</a:t>
            </a:r>
          </a:p>
        </p:txBody>
      </p:sp>
      <p:sp>
        <p:nvSpPr>
          <p:cNvPr id="4" name="TextBox 3"/>
          <p:cNvSpPr txBox="1"/>
          <p:nvPr/>
        </p:nvSpPr>
        <p:spPr>
          <a:xfrm>
            <a:off x="1530920" y="1463879"/>
            <a:ext cx="3251373" cy="1323439"/>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Kumulativne  vrijednosti od početka provedbe projekta </a:t>
            </a:r>
            <a:r>
              <a:rPr lang="hr-HR" sz="800" dirty="0">
                <a:solidFill>
                  <a:schemeClr val="tx1"/>
                </a:solidFill>
              </a:rPr>
              <a:t>- polazišne i ciljne vrijednosti pokazatelja - </a:t>
            </a:r>
            <a:r>
              <a:rPr lang="hr-HR" sz="800" b="1" u="sng" dirty="0">
                <a:solidFill>
                  <a:schemeClr val="tx1"/>
                </a:solidFill>
              </a:rPr>
              <a:t>kao u Prilogu 1</a:t>
            </a:r>
            <a:r>
              <a:rPr lang="hr-HR" sz="800" dirty="0">
                <a:solidFill>
                  <a:schemeClr val="tx1"/>
                </a:solidFill>
              </a:rPr>
              <a:t>. </a:t>
            </a:r>
          </a:p>
          <a:p>
            <a:endParaRPr lang="hr-HR" sz="800" b="1" dirty="0">
              <a:solidFill>
                <a:schemeClr val="tx1"/>
              </a:solidFill>
            </a:endParaRPr>
          </a:p>
          <a:p>
            <a:r>
              <a:rPr lang="hr-HR" sz="800" b="1" dirty="0">
                <a:solidFill>
                  <a:schemeClr val="tx1"/>
                </a:solidFill>
              </a:rPr>
              <a:t>Ostvarena vrijednost pokazatelja </a:t>
            </a:r>
            <a:r>
              <a:rPr lang="hr-HR" sz="800" dirty="0">
                <a:solidFill>
                  <a:schemeClr val="tx1"/>
                </a:solidFill>
              </a:rPr>
              <a:t>mora se navesti </a:t>
            </a:r>
            <a:r>
              <a:rPr lang="hr-HR" sz="800" b="1" dirty="0">
                <a:solidFill>
                  <a:schemeClr val="tx1"/>
                </a:solidFill>
              </a:rPr>
              <a:t>kumulativno</a:t>
            </a:r>
            <a:r>
              <a:rPr lang="hr-HR" sz="800" dirty="0">
                <a:solidFill>
                  <a:schemeClr val="tx1"/>
                </a:solidFill>
              </a:rPr>
              <a:t> od početka provedbe do kraja izvještajnog razdoblja.</a:t>
            </a:r>
          </a:p>
          <a:p>
            <a:r>
              <a:rPr lang="hr-HR" sz="800" dirty="0">
                <a:solidFill>
                  <a:schemeClr val="tx1"/>
                </a:solidFill>
              </a:rPr>
              <a:t>Ukoliko se radi o pokazatelju koji se odnosi na osobe/sudionike, upisuju se podaci sa potpunim podacima (ime/prezime, spol, dob, status na tržištu rada, status kućanstva). Ukoliko se radi o pokazatelju koji se ne odnosi na osobe, upisuje se ostvarena vrijednost. </a:t>
            </a:r>
          </a:p>
          <a:p>
            <a:endParaRPr lang="hr-HR" sz="800" dirty="0">
              <a:solidFill>
                <a:schemeClr val="tx1"/>
              </a:solidFill>
            </a:endParaRPr>
          </a:p>
        </p:txBody>
      </p:sp>
      <p:sp>
        <p:nvSpPr>
          <p:cNvPr id="5" name="TextBox 4"/>
          <p:cNvSpPr txBox="1"/>
          <p:nvPr/>
        </p:nvSpPr>
        <p:spPr>
          <a:xfrm>
            <a:off x="4860032" y="1710100"/>
            <a:ext cx="2304256" cy="107721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Doprinos u izvještajnom razdoblju </a:t>
            </a:r>
            <a:r>
              <a:rPr lang="hr-HR" sz="800" dirty="0">
                <a:solidFill>
                  <a:schemeClr val="tx1"/>
                </a:solidFill>
              </a:rPr>
              <a:t>je vrijednost ostvarena u izvještajnom razdoblju. Od ZNS-a br. 2 nadalje, u doprinos  u izvještajnom razdoblju se unose samo vrijednosti za pokazatelje koji već nisu potvrđeni u prethodnim ZNS-ovima.</a:t>
            </a:r>
          </a:p>
          <a:p>
            <a:endParaRPr lang="hr-HR" sz="800" dirty="0">
              <a:solidFill>
                <a:schemeClr val="tx1"/>
              </a:solidFill>
            </a:endParaRPr>
          </a:p>
          <a:p>
            <a:r>
              <a:rPr lang="hr-HR" sz="800" b="1" dirty="0">
                <a:solidFill>
                  <a:schemeClr val="tx1"/>
                </a:solidFill>
              </a:rPr>
              <a:t>Ciljna vrijednost </a:t>
            </a:r>
            <a:r>
              <a:rPr lang="hr-HR" sz="800" dirty="0">
                <a:solidFill>
                  <a:schemeClr val="tx1"/>
                </a:solidFill>
              </a:rPr>
              <a:t>pokazatelja navode se </a:t>
            </a:r>
            <a:r>
              <a:rPr lang="hr-HR" sz="800" u="sng" dirty="0">
                <a:solidFill>
                  <a:schemeClr val="tx1"/>
                </a:solidFill>
              </a:rPr>
              <a:t>kao u Prilogu 1 </a:t>
            </a:r>
            <a:r>
              <a:rPr lang="hr-HR" sz="800" dirty="0">
                <a:solidFill>
                  <a:schemeClr val="tx1"/>
                </a:solidFill>
              </a:rPr>
              <a:t>o dodjeli bespovratnih sredstava.</a:t>
            </a:r>
          </a:p>
        </p:txBody>
      </p:sp>
      <p:sp>
        <p:nvSpPr>
          <p:cNvPr id="6" name="TextBox 5"/>
          <p:cNvSpPr txBox="1"/>
          <p:nvPr/>
        </p:nvSpPr>
        <p:spPr>
          <a:xfrm>
            <a:off x="7240066" y="1217658"/>
            <a:ext cx="822524" cy="156966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dirty="0">
                <a:solidFill>
                  <a:schemeClr val="tx1"/>
                </a:solidFill>
              </a:rPr>
              <a:t>Dodatne informacije o ostvarenju pokazatelja. Ako je stvarna vrijednost </a:t>
            </a:r>
            <a:r>
              <a:rPr lang="hr-HR" sz="800" b="1" dirty="0">
                <a:solidFill>
                  <a:schemeClr val="tx1"/>
                </a:solidFill>
              </a:rPr>
              <a:t>manja ili viša nego što je planirano, potrebno je upisati obrazloženje</a:t>
            </a:r>
            <a:r>
              <a:rPr lang="hr-HR" sz="800" dirty="0">
                <a:solidFill>
                  <a:schemeClr val="tx1"/>
                </a:solidFill>
              </a:rPr>
              <a:t>.</a:t>
            </a:r>
          </a:p>
        </p:txBody>
      </p:sp>
      <p:sp>
        <p:nvSpPr>
          <p:cNvPr id="7" name="TextBox 6"/>
          <p:cNvSpPr txBox="1"/>
          <p:nvPr/>
        </p:nvSpPr>
        <p:spPr>
          <a:xfrm>
            <a:off x="1561009" y="5575885"/>
            <a:ext cx="3534750" cy="70788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Ukupan broj sudionika </a:t>
            </a:r>
            <a:r>
              <a:rPr lang="hr-HR" sz="800" dirty="0">
                <a:solidFill>
                  <a:schemeClr val="tx1"/>
                </a:solidFill>
              </a:rPr>
              <a:t>se odnosi na broj onih sudionika koji su se </a:t>
            </a:r>
            <a:r>
              <a:rPr lang="hr-HR" sz="800" b="1" dirty="0">
                <a:solidFill>
                  <a:schemeClr val="tx1"/>
                </a:solidFill>
              </a:rPr>
              <a:t>po prvi puta pojavili u nekoj projektnoj aktivnosti u okviru jednog projekta. </a:t>
            </a:r>
          </a:p>
          <a:p>
            <a:endParaRPr lang="hr-HR" sz="800" dirty="0">
              <a:solidFill>
                <a:schemeClr val="tx1"/>
              </a:solidFill>
            </a:endParaRPr>
          </a:p>
          <a:p>
            <a:r>
              <a:rPr lang="hr-HR" sz="800" dirty="0">
                <a:solidFill>
                  <a:schemeClr val="tx1"/>
                </a:solidFill>
              </a:rPr>
              <a:t>Ne mora odgovarati  zbroju indikatora obzirom da se indikatori projekta preklapaju na način da jedna osoba može pripadati više od jednom indikatoru.</a:t>
            </a:r>
          </a:p>
        </p:txBody>
      </p:sp>
      <p:sp>
        <p:nvSpPr>
          <p:cNvPr id="8" name="TextBox 7"/>
          <p:cNvSpPr txBox="1"/>
          <p:nvPr/>
        </p:nvSpPr>
        <p:spPr>
          <a:xfrm>
            <a:off x="6766446" y="4478108"/>
            <a:ext cx="1296144" cy="169277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 </a:t>
            </a:r>
            <a:r>
              <a:rPr lang="hr-HR" sz="800" dirty="0">
                <a:solidFill>
                  <a:schemeClr val="tx1"/>
                </a:solidFill>
              </a:rPr>
              <a:t>Potrebno je pozvati se na dokumente kojima se </a:t>
            </a:r>
            <a:r>
              <a:rPr lang="hr-HR" sz="800" b="1" dirty="0">
                <a:solidFill>
                  <a:schemeClr val="tx1"/>
                </a:solidFill>
              </a:rPr>
              <a:t>dokazuje ostvarena vrijednost </a:t>
            </a:r>
            <a:r>
              <a:rPr lang="hr-HR" sz="800" dirty="0">
                <a:solidFill>
                  <a:schemeClr val="tx1"/>
                </a:solidFill>
              </a:rPr>
              <a:t>(potvrda o vođenju u evidenciji HZZ-a, osobna iskaznica i sl.)  </a:t>
            </a:r>
          </a:p>
          <a:p>
            <a:endParaRPr lang="hr-HR" sz="800" dirty="0">
              <a:solidFill>
                <a:schemeClr val="tx1"/>
              </a:solidFill>
            </a:endParaRPr>
          </a:p>
          <a:p>
            <a:r>
              <a:rPr lang="hr-HR" sz="800" dirty="0">
                <a:solidFill>
                  <a:schemeClr val="tx1"/>
                </a:solidFill>
              </a:rPr>
              <a:t>Postignuta vrijednost kumulativno za svaki ZNS - </a:t>
            </a:r>
            <a:r>
              <a:rPr lang="hr-HR" sz="800" b="1" dirty="0">
                <a:solidFill>
                  <a:schemeClr val="tx1"/>
                </a:solidFill>
              </a:rPr>
              <a:t>nema potrebe prilagati popratnu dokumentaciju koja je već priložena </a:t>
            </a:r>
            <a:r>
              <a:rPr lang="hr-HR" sz="800" dirty="0">
                <a:solidFill>
                  <a:schemeClr val="tx1"/>
                </a:solidFill>
              </a:rPr>
              <a:t>s prethodnim ZNS-ovima. </a:t>
            </a:r>
          </a:p>
        </p:txBody>
      </p:sp>
      <p:sp>
        <p:nvSpPr>
          <p:cNvPr id="11" name="TextBox 10"/>
          <p:cNvSpPr txBox="1"/>
          <p:nvPr/>
        </p:nvSpPr>
        <p:spPr>
          <a:xfrm>
            <a:off x="1331639" y="567901"/>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a:solidFill>
                  <a:schemeClr val="bg1"/>
                </a:solidFill>
              </a:rPr>
              <a:t>ZNS - Pokazatelji</a:t>
            </a:r>
            <a:endParaRPr lang="hr-HR" sz="1600" dirty="0">
              <a:solidFill>
                <a:schemeClr val="bg1"/>
              </a:solidFill>
            </a:endParaRPr>
          </a:p>
        </p:txBody>
      </p:sp>
    </p:spTree>
    <p:extLst>
      <p:ext uri="{BB962C8B-B14F-4D97-AF65-F5344CB8AC3E}">
        <p14:creationId xmlns:p14="http://schemas.microsoft.com/office/powerpoint/2010/main" val="39728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39" y="567901"/>
            <a:ext cx="2371153" cy="584775"/>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a:solidFill>
                  <a:schemeClr val="bg1"/>
                </a:solidFill>
              </a:rPr>
              <a:t>ZNS - Potraživani plaćeni troškovi</a:t>
            </a:r>
            <a:endParaRPr lang="hr-HR" sz="1600" dirty="0">
              <a:solidFill>
                <a:schemeClr val="bg1"/>
              </a:solidFill>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025" y="1484784"/>
            <a:ext cx="8064896" cy="315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4414" y="4642563"/>
            <a:ext cx="931242" cy="201593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b="1" dirty="0">
                <a:solidFill>
                  <a:schemeClr val="tx1"/>
                </a:solidFill>
              </a:rPr>
              <a:t>(2)</a:t>
            </a:r>
          </a:p>
          <a:p>
            <a:r>
              <a:rPr lang="hr-HR" sz="900" dirty="0">
                <a:solidFill>
                  <a:schemeClr val="tx1"/>
                </a:solidFill>
              </a:rPr>
              <a:t>Unijeti samo element projekta sukladno ugovorenom proračunu</a:t>
            </a:r>
          </a:p>
          <a:p>
            <a:endParaRPr lang="hr-HR" sz="900" dirty="0">
              <a:solidFill>
                <a:schemeClr val="tx1"/>
              </a:solidFill>
            </a:endParaRPr>
          </a:p>
          <a:p>
            <a:r>
              <a:rPr lang="hr-HR" sz="900" dirty="0">
                <a:solidFill>
                  <a:schemeClr val="tx1"/>
                </a:solidFill>
              </a:rPr>
              <a:t>Nije potreban unos pod „Financijska kategorija” i „Oznaka troška”</a:t>
            </a:r>
          </a:p>
        </p:txBody>
      </p:sp>
      <p:sp>
        <p:nvSpPr>
          <p:cNvPr id="5" name="TextBox 4"/>
          <p:cNvSpPr txBox="1"/>
          <p:nvPr/>
        </p:nvSpPr>
        <p:spPr>
          <a:xfrm>
            <a:off x="1475657" y="4642563"/>
            <a:ext cx="864096" cy="160043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b="1" dirty="0">
                <a:solidFill>
                  <a:schemeClr val="tx1"/>
                </a:solidFill>
              </a:rPr>
              <a:t>(3)</a:t>
            </a:r>
          </a:p>
          <a:p>
            <a:r>
              <a:rPr lang="hr-HR" sz="900" dirty="0">
                <a:solidFill>
                  <a:schemeClr val="tx1"/>
                </a:solidFill>
              </a:rPr>
              <a:t>Upisati ukupan iznos potraživanih troškova po elementu u HRK (prema podacima iz tablice potraživanih troškova)</a:t>
            </a:r>
          </a:p>
        </p:txBody>
      </p:sp>
      <p:sp>
        <p:nvSpPr>
          <p:cNvPr id="6" name="TextBox 5"/>
          <p:cNvSpPr txBox="1"/>
          <p:nvPr/>
        </p:nvSpPr>
        <p:spPr>
          <a:xfrm>
            <a:off x="2538597" y="4642563"/>
            <a:ext cx="931242" cy="50783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900" dirty="0">
                <a:solidFill>
                  <a:schemeClr val="tx1"/>
                </a:solidFill>
              </a:rPr>
              <a:t>Upisati OIB  korisnika </a:t>
            </a:r>
          </a:p>
          <a:p>
            <a:pPr algn="ctr"/>
            <a:endParaRPr lang="hr-HR" sz="900" dirty="0">
              <a:solidFill>
                <a:schemeClr val="tx1"/>
              </a:solidFill>
            </a:endParaRPr>
          </a:p>
        </p:txBody>
      </p:sp>
      <p:sp>
        <p:nvSpPr>
          <p:cNvPr id="7" name="TextBox 6"/>
          <p:cNvSpPr txBox="1"/>
          <p:nvPr/>
        </p:nvSpPr>
        <p:spPr>
          <a:xfrm>
            <a:off x="3923928" y="4642563"/>
            <a:ext cx="931242" cy="104644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b="1" dirty="0">
                <a:solidFill>
                  <a:schemeClr val="tx1"/>
                </a:solidFill>
              </a:rPr>
              <a:t>(4)</a:t>
            </a:r>
          </a:p>
          <a:p>
            <a:r>
              <a:rPr lang="hr-HR" sz="900" dirty="0">
                <a:solidFill>
                  <a:schemeClr val="tx1"/>
                </a:solidFill>
              </a:rPr>
              <a:t>Upisati sljedeće: „Navedeno u tablici potraživanih troškova”</a:t>
            </a:r>
          </a:p>
        </p:txBody>
      </p:sp>
      <p:sp>
        <p:nvSpPr>
          <p:cNvPr id="8" name="TextBox 7"/>
          <p:cNvSpPr txBox="1"/>
          <p:nvPr/>
        </p:nvSpPr>
        <p:spPr>
          <a:xfrm>
            <a:off x="5148063" y="4642563"/>
            <a:ext cx="3459857" cy="33855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dirty="0">
                <a:solidFill>
                  <a:schemeClr val="tx1"/>
                </a:solidFill>
              </a:rPr>
              <a:t>(5)</a:t>
            </a:r>
          </a:p>
          <a:p>
            <a:pPr algn="ctr"/>
            <a:r>
              <a:rPr lang="hr-HR" sz="800" dirty="0">
                <a:solidFill>
                  <a:schemeClr val="tx1"/>
                </a:solidFill>
              </a:rPr>
              <a:t>Upisati : „Detaljan prikaz u tablici potraživanih troškova”</a:t>
            </a:r>
          </a:p>
        </p:txBody>
      </p:sp>
      <p:sp>
        <p:nvSpPr>
          <p:cNvPr id="9" name="TextBox 8"/>
          <p:cNvSpPr txBox="1"/>
          <p:nvPr/>
        </p:nvSpPr>
        <p:spPr>
          <a:xfrm>
            <a:off x="5148062" y="5096534"/>
            <a:ext cx="3459857" cy="33855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dirty="0">
                <a:solidFill>
                  <a:schemeClr val="tx1"/>
                </a:solidFill>
              </a:rPr>
              <a:t>(6)</a:t>
            </a:r>
          </a:p>
          <a:p>
            <a:pPr algn="ctr"/>
            <a:r>
              <a:rPr lang="hr-HR" sz="800" dirty="0">
                <a:solidFill>
                  <a:schemeClr val="tx1"/>
                </a:solidFill>
              </a:rPr>
              <a:t>Upisati pod vrstu dokumenta: „Navedeno u tablici potraživanih troškova”</a:t>
            </a:r>
          </a:p>
        </p:txBody>
      </p:sp>
      <p:sp>
        <p:nvSpPr>
          <p:cNvPr id="10" name="TextBox 9"/>
          <p:cNvSpPr txBox="1"/>
          <p:nvPr/>
        </p:nvSpPr>
        <p:spPr>
          <a:xfrm>
            <a:off x="5148061" y="5512032"/>
            <a:ext cx="3459857" cy="33855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dirty="0">
                <a:solidFill>
                  <a:schemeClr val="tx1"/>
                </a:solidFill>
              </a:rPr>
              <a:t>(7)</a:t>
            </a:r>
          </a:p>
          <a:p>
            <a:pPr algn="ctr"/>
            <a:r>
              <a:rPr lang="hr-HR" sz="800" dirty="0">
                <a:solidFill>
                  <a:schemeClr val="tx1"/>
                </a:solidFill>
              </a:rPr>
              <a:t>Upisati pod vrstu dokumenta: „Navedeno u tablici potraživanih troškova”</a:t>
            </a:r>
          </a:p>
        </p:txBody>
      </p:sp>
    </p:spTree>
    <p:extLst>
      <p:ext uri="{BB962C8B-B14F-4D97-AF65-F5344CB8AC3E}">
        <p14:creationId xmlns:p14="http://schemas.microsoft.com/office/powerpoint/2010/main" val="39728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1285852" y="476806"/>
            <a:ext cx="2350044" cy="73866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400" b="1" dirty="0">
                <a:solidFill>
                  <a:schemeClr val="bg1"/>
                </a:solidFill>
              </a:rPr>
              <a:t>ZNS - Predviđeni raspored za buduće zahtjeve za nadoknadom sredstava</a:t>
            </a:r>
            <a:endParaRPr lang="hr-HR" sz="1400" dirty="0">
              <a:solidFill>
                <a:schemeClr val="bg1"/>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00808"/>
            <a:ext cx="7920880" cy="431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74636" y="479787"/>
            <a:ext cx="4085796" cy="830997"/>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800" dirty="0">
                <a:solidFill>
                  <a:schemeClr val="tx1"/>
                </a:solidFill>
              </a:rPr>
              <a:t>Otplata predujma:</a:t>
            </a:r>
          </a:p>
          <a:p>
            <a:pPr marL="171450" indent="-171450" algn="just">
              <a:buFontTx/>
              <a:buChar char="-"/>
            </a:pPr>
            <a:r>
              <a:rPr lang="hr-HR" sz="800" dirty="0">
                <a:solidFill>
                  <a:schemeClr val="tx1"/>
                </a:solidFill>
              </a:rPr>
              <a:t>Uplaćeni iznos predujma umanjivat će se sukladno postotku odobrenih troškova pojedinog Zahtjeva za nadoknadom sredstava u odnosu na ukupne prihvatljive troškove navedene u članku 3.2 Posebnih uvjeta Ugovora. </a:t>
            </a:r>
          </a:p>
          <a:p>
            <a:pPr marL="171450" indent="-171450" algn="just">
              <a:buFontTx/>
              <a:buChar char="-"/>
            </a:pPr>
            <a:r>
              <a:rPr lang="hr-HR" sz="800" dirty="0">
                <a:solidFill>
                  <a:schemeClr val="tx1"/>
                </a:solidFill>
              </a:rPr>
              <a:t>Posredničko tijelo razine 2 zadržava pravo umanjivanja i većeg iznosa predujma u odnosu na navedenu metodologiju. </a:t>
            </a:r>
          </a:p>
        </p:txBody>
      </p:sp>
    </p:spTree>
    <p:extLst>
      <p:ext uri="{BB962C8B-B14F-4D97-AF65-F5344CB8AC3E}">
        <p14:creationId xmlns:p14="http://schemas.microsoft.com/office/powerpoint/2010/main" val="5639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1285852" y="584528"/>
            <a:ext cx="2350044" cy="523220"/>
          </a:xfrm>
          <a:prstGeom prst="rect">
            <a:avLst/>
          </a:prstGeom>
          <a:solidFill>
            <a:srgbClr val="00008A"/>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rtl="0" eaLnBrk="0" fontAlgn="base" hangingPunct="0">
              <a:spcBef>
                <a:spcPct val="0"/>
              </a:spcBef>
              <a:spcAft>
                <a:spcPct val="0"/>
              </a:spcAft>
              <a:defRPr sz="2800" kern="1200">
                <a:solidFill>
                  <a:schemeClr val="lt1"/>
                </a:solidFill>
                <a:latin typeface="Trebuchet MS" panose="020B0603020202020204" pitchFamily="34" charset="0"/>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hr-HR" sz="1400" b="1" dirty="0">
                <a:solidFill>
                  <a:schemeClr val="bg1"/>
                </a:solidFill>
              </a:rPr>
              <a:t>Tablica potraživanih troškova s pokazateljima</a:t>
            </a:r>
            <a:endParaRPr lang="hr-HR" sz="1400" dirty="0">
              <a:solidFill>
                <a:schemeClr val="bg1"/>
              </a:solidFill>
            </a:endParaRPr>
          </a:p>
        </p:txBody>
      </p:sp>
      <p:sp>
        <p:nvSpPr>
          <p:cNvPr id="3" name="Rectangle 2"/>
          <p:cNvSpPr/>
          <p:nvPr/>
        </p:nvSpPr>
        <p:spPr>
          <a:xfrm>
            <a:off x="500332" y="1371926"/>
            <a:ext cx="4951234" cy="369332"/>
          </a:xfrm>
          <a:prstGeom prst="rect">
            <a:avLst/>
          </a:prstGeom>
        </p:spPr>
        <p:txBody>
          <a:bodyPr wrap="square">
            <a:spAutoFit/>
          </a:bodyPr>
          <a:lstStyle/>
          <a:p>
            <a:r>
              <a:rPr lang="hr-HR" dirty="0"/>
              <a:t>Primjer popunjavanja tablice potraživanih troškova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 y="3447062"/>
            <a:ext cx="8797217" cy="278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5617843" y="66675"/>
            <a:ext cx="3343275" cy="3572925"/>
          </a:xfrm>
          <a:prstGeom prst="rect">
            <a:avLst/>
          </a:prstGeom>
          <a:ln w="3175">
            <a:solidFill>
              <a:schemeClr val="tx1"/>
            </a:solidFill>
          </a:ln>
        </p:spPr>
      </p:pic>
    </p:spTree>
    <p:extLst>
      <p:ext uri="{BB962C8B-B14F-4D97-AF65-F5344CB8AC3E}">
        <p14:creationId xmlns:p14="http://schemas.microsoft.com/office/powerpoint/2010/main" val="16560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89" y="504644"/>
            <a:ext cx="8229600" cy="1147314"/>
          </a:xfrm>
        </p:spPr>
        <p:txBody>
          <a:bodyPr/>
          <a:lstStyle/>
          <a:p>
            <a:br>
              <a:rPr lang="hr-HR" sz="3600" dirty="0"/>
            </a:br>
            <a:br>
              <a:rPr lang="hr-HR" sz="3600" dirty="0"/>
            </a:br>
            <a:br>
              <a:rPr lang="hr-HR" sz="3600" dirty="0"/>
            </a:br>
            <a:r>
              <a:rPr lang="hr-HR" sz="3600" dirty="0"/>
              <a:t>1. PROVEDBA  I UGOVORNE OBVEZE KORISNIKA</a:t>
            </a:r>
            <a:br>
              <a:rPr lang="hr-HR" dirty="0"/>
            </a:br>
            <a:br>
              <a:rPr lang="hr-HR" dirty="0"/>
            </a:br>
            <a:endParaRPr lang="hr-HR" dirty="0"/>
          </a:p>
        </p:txBody>
      </p:sp>
      <p:sp>
        <p:nvSpPr>
          <p:cNvPr id="3" name="Content Placeholder 2"/>
          <p:cNvSpPr>
            <a:spLocks noGrp="1"/>
          </p:cNvSpPr>
          <p:nvPr>
            <p:ph idx="1"/>
          </p:nvPr>
        </p:nvSpPr>
        <p:spPr>
          <a:xfrm>
            <a:off x="388189" y="2238555"/>
            <a:ext cx="8229600" cy="3112763"/>
          </a:xfrm>
        </p:spPr>
        <p:txBody>
          <a:bodyPr/>
          <a:lstStyle/>
          <a:p>
            <a:pPr lvl="0" algn="just" defTabSz="914400" eaLnBrk="0" hangingPunct="0"/>
            <a:r>
              <a:rPr lang="hr-HR" sz="2000" dirty="0">
                <a:solidFill>
                  <a:prstClr val="black"/>
                </a:solidFill>
              </a:rPr>
              <a:t>Provedba projekta isključiva je odgovornost Korisnika (čl. 4.2. Općih uvjeta)</a:t>
            </a:r>
          </a:p>
          <a:p>
            <a:pPr lvl="0" algn="just" defTabSz="914400" eaLnBrk="0" hangingPunct="0"/>
            <a:r>
              <a:rPr lang="vi-VN" sz="2000" dirty="0">
                <a:solidFill>
                  <a:prstClr val="black"/>
                </a:solidFill>
                <a:latin typeface="Calibri" panose="020F0502020204030204" pitchFamily="34" charset="0"/>
              </a:rPr>
              <a:t>Korisnik</a:t>
            </a:r>
            <a:r>
              <a:rPr lang="vi-VN" sz="2000" dirty="0">
                <a:solidFill>
                  <a:prstClr val="black"/>
                </a:solidFill>
                <a:latin typeface="Times New Roman"/>
              </a:rPr>
              <a:t> </a:t>
            </a:r>
            <a:r>
              <a:rPr lang="hr-HR" sz="2000" dirty="0">
                <a:solidFill>
                  <a:prstClr val="black"/>
                </a:solidFill>
              </a:rPr>
              <a:t>se obvezuje provesti projekt u skladu s opisom i opsegom u skladu sa sastavnim dijelovima Ugovora, te eventualnim naknadnim izmjenama Ugovora (čl. 1.3 Posebnih uvjeta)</a:t>
            </a:r>
          </a:p>
          <a:p>
            <a:pPr lvl="0" algn="just" defTabSz="914400" eaLnBrk="0" hangingPunct="0"/>
            <a:r>
              <a:rPr lang="hr-HR" sz="2000" dirty="0">
                <a:solidFill>
                  <a:prstClr val="black"/>
                </a:solidFill>
              </a:rPr>
              <a:t>Korisnik je obvezan provesti ugovoreni projekt s dužnom pažnjom, transparentno, u skladu s najboljom praksom u predmetnom području, sukladno Ugovoru, odredbama Uredbe (EU), te primjenjivim nacionalnim zakonodavstvom (čl. 4.1 Općih uvjeta)</a:t>
            </a:r>
          </a:p>
          <a:p>
            <a:pPr marL="0" indent="0">
              <a:buNone/>
            </a:pPr>
            <a:endParaRPr lang="hr-HR" dirty="0"/>
          </a:p>
        </p:txBody>
      </p:sp>
    </p:spTree>
    <p:extLst>
      <p:ext uri="{BB962C8B-B14F-4D97-AF65-F5344CB8AC3E}">
        <p14:creationId xmlns:p14="http://schemas.microsoft.com/office/powerpoint/2010/main" val="2025033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167" y="4752991"/>
            <a:ext cx="7695318" cy="261610"/>
          </a:xfrm>
          <a:prstGeom prst="rect">
            <a:avLst/>
          </a:prstGeom>
          <a:noFill/>
        </p:spPr>
        <p:txBody>
          <a:bodyPr wrap="square" rtlCol="0">
            <a:spAutoFit/>
          </a:bodyPr>
          <a:lstStyle/>
          <a:p>
            <a:pPr lvl="0" defTabSz="914400"/>
            <a:r>
              <a:rPr lang="hr-HR" sz="1100" dirty="0">
                <a:solidFill>
                  <a:prstClr val="black"/>
                </a:solidFill>
                <a:latin typeface="Calibri"/>
              </a:rPr>
              <a:t>*</a:t>
            </a:r>
            <a:r>
              <a:rPr lang="hr-HR" sz="1100" b="1" i="1" dirty="0">
                <a:solidFill>
                  <a:prstClr val="black"/>
                </a:solidFill>
                <a:latin typeface="Calibri"/>
              </a:rPr>
              <a:t>Upute nositeljima projekata za prikupljanje i obradu podataka u okviru provedbe </a:t>
            </a:r>
            <a:endParaRPr lang="hr-HR" sz="1100" dirty="0">
              <a:solidFill>
                <a:prstClr val="black"/>
              </a:solidFill>
              <a:latin typeface="Calibri"/>
            </a:endParaRPr>
          </a:p>
        </p:txBody>
      </p:sp>
      <p:sp>
        <p:nvSpPr>
          <p:cNvPr id="7" name="TextBox 6"/>
          <p:cNvSpPr txBox="1"/>
          <p:nvPr/>
        </p:nvSpPr>
        <p:spPr>
          <a:xfrm>
            <a:off x="901981" y="229347"/>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a:solidFill>
                  <a:schemeClr val="bg1"/>
                </a:solidFill>
              </a:rPr>
              <a:t>ZNS –pokazatelji*</a:t>
            </a:r>
            <a:endParaRPr lang="hr-HR" sz="1600" dirty="0">
              <a:solidFill>
                <a:schemeClr val="bg1"/>
              </a:solidFill>
            </a:endParaRPr>
          </a:p>
        </p:txBody>
      </p:sp>
      <p:sp>
        <p:nvSpPr>
          <p:cNvPr id="10" name="TextBox 9"/>
          <p:cNvSpPr txBox="1"/>
          <p:nvPr/>
        </p:nvSpPr>
        <p:spPr>
          <a:xfrm>
            <a:off x="621098" y="4990641"/>
            <a:ext cx="7695318" cy="1169551"/>
          </a:xfrm>
          <a:prstGeom prst="rect">
            <a:avLst/>
          </a:prstGeom>
          <a:noFill/>
        </p:spPr>
        <p:txBody>
          <a:bodyPr wrap="square" rtlCol="0">
            <a:spAutoFit/>
          </a:bodyPr>
          <a:lstStyle/>
          <a:p>
            <a:r>
              <a:rPr lang="hr-HR" sz="1400" dirty="0"/>
              <a:t>Osim gore navedenih, unaprijed određenih pokazatelja, postoje i specifični pokazatelji koje je Korisnik odredio za projekt, te je obveza Korisnika da o ovim pokazateljima izvještava putem ZNS-a, sukladno doprinosu i dokazima postignuća ugovorenima u projektnoj prijavi. </a:t>
            </a:r>
            <a:r>
              <a:rPr lang="vi-VN" sz="1400" dirty="0"/>
              <a:t>Svi pokazatelji povezani s projektom i predviđeni u Ugovoru o dodjeli bespovratnih sredstava bit će navedeni u tablici </a:t>
            </a:r>
            <a:r>
              <a:rPr lang="hr-HR" sz="1400" dirty="0"/>
              <a:t>pokazatelja </a:t>
            </a:r>
            <a:r>
              <a:rPr lang="vi-VN" sz="1400" dirty="0"/>
              <a:t>i </a:t>
            </a:r>
            <a:r>
              <a:rPr lang="hr-HR" sz="1400" dirty="0"/>
              <a:t>prikazani </a:t>
            </a:r>
            <a:r>
              <a:rPr lang="vi-VN" sz="1400" dirty="0"/>
              <a:t>na akumulirajući način sa svakim ZNS-om</a:t>
            </a:r>
            <a:r>
              <a:rPr lang="hr-HR" sz="1400" dirty="0"/>
              <a:t>.</a:t>
            </a:r>
          </a:p>
        </p:txBody>
      </p:sp>
      <p:sp>
        <p:nvSpPr>
          <p:cNvPr id="3" name="Rectangle 2"/>
          <p:cNvSpPr/>
          <p:nvPr/>
        </p:nvSpPr>
        <p:spPr>
          <a:xfrm>
            <a:off x="757645" y="3047725"/>
            <a:ext cx="7507839" cy="1546577"/>
          </a:xfrm>
          <a:prstGeom prst="rect">
            <a:avLst/>
          </a:prstGeom>
        </p:spPr>
        <p:txBody>
          <a:bodyPr wrap="square">
            <a:spAutoFit/>
          </a:bodyPr>
          <a:lstStyle/>
          <a:p>
            <a:endParaRPr lang="hr-HR" sz="1050" dirty="0"/>
          </a:p>
          <a:p>
            <a:r>
              <a:rPr lang="hr-HR" sz="1400" dirty="0"/>
              <a:t>Na drugoj stranici tablice ispunjavaju se sljedeći stupci:</a:t>
            </a:r>
          </a:p>
          <a:p>
            <a:r>
              <a:rPr lang="hr-HR" sz="1400" dirty="0"/>
              <a:t>- Ukupno ostvarena vrijednost pokazatelja na razini projekta (kumulativno od početka projekta)</a:t>
            </a:r>
          </a:p>
          <a:p>
            <a:r>
              <a:rPr lang="hr-HR" sz="1400" dirty="0"/>
              <a:t>- Ostvarena vrijednost pokazatelja u predmetnom ZNS-u</a:t>
            </a:r>
          </a:p>
          <a:p>
            <a:r>
              <a:rPr lang="hr-HR" sz="1400" dirty="0"/>
              <a:t>- Stavka troška vezana uz pokazatelj u predmetnom ZNS-u (navesti broj povezanog troška – prema radnom listu „Troškovi”)</a:t>
            </a:r>
          </a:p>
          <a:p>
            <a:r>
              <a:rPr lang="hr-HR" sz="1400" dirty="0"/>
              <a:t>Ostali stupci su za potrebe i praćenje od strane PT2 (unos omogućen samo PT2).</a:t>
            </a:r>
          </a:p>
        </p:txBody>
      </p:sp>
      <p:pic>
        <p:nvPicPr>
          <p:cNvPr id="9" name="Picture 8"/>
          <p:cNvPicPr>
            <a:picLocks noChangeAspect="1"/>
          </p:cNvPicPr>
          <p:nvPr/>
        </p:nvPicPr>
        <p:blipFill>
          <a:blip r:embed="rId3"/>
          <a:stretch>
            <a:fillRect/>
          </a:stretch>
        </p:blipFill>
        <p:spPr>
          <a:xfrm>
            <a:off x="362349" y="1429790"/>
            <a:ext cx="8496279" cy="1072342"/>
          </a:xfrm>
          <a:prstGeom prst="rect">
            <a:avLst/>
          </a:prstGeom>
        </p:spPr>
      </p:pic>
    </p:spTree>
    <p:extLst>
      <p:ext uri="{BB962C8B-B14F-4D97-AF65-F5344CB8AC3E}">
        <p14:creationId xmlns:p14="http://schemas.microsoft.com/office/powerpoint/2010/main" val="225396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985"/>
            <a:ext cx="8229600" cy="6280030"/>
          </a:xfrm>
        </p:spPr>
        <p:txBody>
          <a:bodyPr/>
          <a:lstStyle/>
          <a:p>
            <a:pPr marL="0" indent="0">
              <a:buNone/>
            </a:pPr>
            <a:r>
              <a:rPr lang="hr-HR" sz="3600" dirty="0">
                <a:latin typeface="+mj-lt"/>
              </a:rPr>
              <a:t>4. PRIHVATLJIVI TROŠKOVI I DOKUMENTARNI DOKAZI</a:t>
            </a:r>
          </a:p>
          <a:p>
            <a:pPr marL="0" indent="0">
              <a:buNone/>
            </a:pPr>
            <a:endParaRPr lang="hr-HR" sz="1800" dirty="0">
              <a:latin typeface="+mj-lt"/>
            </a:endParaRPr>
          </a:p>
          <a:p>
            <a:pPr marL="0" indent="0">
              <a:buNone/>
            </a:pPr>
            <a:r>
              <a:rPr lang="hr-HR" sz="1800" dirty="0">
                <a:latin typeface="+mj-lt"/>
              </a:rPr>
              <a:t>Kriteriji za prihvatljivost troška (čl. 12.2 Općih uvjeta):</a:t>
            </a:r>
          </a:p>
          <a:p>
            <a:r>
              <a:rPr lang="hr-HR" sz="1800" dirty="0">
                <a:latin typeface="+mj-lt"/>
              </a:rPr>
              <a:t>izravno povezani s aktivnostima te vode do ispunjenja ciljeva i zadanih pokazatelja </a:t>
            </a:r>
          </a:p>
          <a:p>
            <a:r>
              <a:rPr lang="hr-HR" sz="1800" dirty="0">
                <a:latin typeface="+mj-lt"/>
              </a:rPr>
              <a:t>predviđeni proračunom</a:t>
            </a:r>
          </a:p>
          <a:p>
            <a:r>
              <a:rPr lang="hr-HR" sz="1800" dirty="0">
                <a:latin typeface="+mj-lt"/>
              </a:rPr>
              <a:t>u skladu s Pravilnikom o prihvatljivosti izdataka</a:t>
            </a:r>
          </a:p>
          <a:p>
            <a:r>
              <a:rPr lang="hr-HR" sz="1800" dirty="0">
                <a:latin typeface="+mj-lt"/>
              </a:rPr>
              <a:t>nastali kod Korisnika (i partnera)</a:t>
            </a:r>
          </a:p>
          <a:p>
            <a:r>
              <a:rPr lang="hr-HR" sz="1800" dirty="0">
                <a:latin typeface="+mj-lt"/>
              </a:rPr>
              <a:t>nastali tijekom razdoblja prihvatljivosti izdataka koji je određen Posebnim uvjetima</a:t>
            </a:r>
          </a:p>
          <a:p>
            <a:r>
              <a:rPr lang="hr-HR" sz="1800" dirty="0">
                <a:latin typeface="+mj-lt"/>
              </a:rPr>
              <a:t>u skladu s ograničenjima za posebne kategorije troškova</a:t>
            </a:r>
          </a:p>
          <a:p>
            <a:r>
              <a:rPr lang="hr-HR" sz="1800" dirty="0">
                <a:latin typeface="+mj-lt"/>
              </a:rPr>
              <a:t>ne premašuju odstupanje od 20% izvorno unesenog iznosa glavnih proračunskih elemenata (ili je, u slučaju odstupanja, potpisan Dodatak Ugovoru)</a:t>
            </a:r>
          </a:p>
          <a:p>
            <a:r>
              <a:rPr lang="hr-HR" sz="1800" dirty="0">
                <a:latin typeface="+mj-lt"/>
              </a:rPr>
              <a:t>izravno povezani s aktivnostima koje se provode tijekom provedbe, a odnose se na nabavu usluga i radova (isključivo za obveze isporučene tijekom provedbe projekta)</a:t>
            </a:r>
          </a:p>
          <a:p>
            <a:r>
              <a:rPr lang="hr-HR" sz="1800" dirty="0">
                <a:latin typeface="+mj-lt"/>
              </a:rPr>
              <a:t>razumni, opravdani, ekonomični i učinkoviti, uz poštivanje pravila nabave</a:t>
            </a:r>
          </a:p>
          <a:p>
            <a:r>
              <a:rPr lang="hr-HR" sz="1800" dirty="0">
                <a:latin typeface="+mj-lt"/>
              </a:rPr>
              <a:t>nisu financirani iz drugih javnih izvora</a:t>
            </a:r>
          </a:p>
          <a:p>
            <a:pPr marL="0" indent="0">
              <a:buNone/>
            </a:pPr>
            <a:endParaRPr lang="hr-HR" sz="1800" dirty="0">
              <a:latin typeface="+mj-lt"/>
            </a:endParaRPr>
          </a:p>
        </p:txBody>
      </p:sp>
    </p:spTree>
    <p:extLst>
      <p:ext uri="{BB962C8B-B14F-4D97-AF65-F5344CB8AC3E}">
        <p14:creationId xmlns:p14="http://schemas.microsoft.com/office/powerpoint/2010/main" val="376480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5280" y="125186"/>
          <a:ext cx="8640960" cy="6721169"/>
        </p:xfrm>
        <a:graphic>
          <a:graphicData uri="http://schemas.openxmlformats.org/drawingml/2006/table">
            <a:tbl>
              <a:tblPr firstRow="1" bandRow="1">
                <a:tableStyleId>{5C22544A-7EE6-4342-B048-85BDC9FD1C3A}</a:tableStyleId>
              </a:tblPr>
              <a:tblGrid>
                <a:gridCol w="968384">
                  <a:extLst>
                    <a:ext uri="{9D8B030D-6E8A-4147-A177-3AD203B41FA5}">
                      <a16:colId xmlns:a16="http://schemas.microsoft.com/office/drawing/2014/main" val="20000"/>
                    </a:ext>
                  </a:extLst>
                </a:gridCol>
                <a:gridCol w="7672576">
                  <a:extLst>
                    <a:ext uri="{9D8B030D-6E8A-4147-A177-3AD203B41FA5}">
                      <a16:colId xmlns:a16="http://schemas.microsoft.com/office/drawing/2014/main" val="20001"/>
                    </a:ext>
                  </a:extLst>
                </a:gridCol>
              </a:tblGrid>
              <a:tr h="360194">
                <a:tc>
                  <a:txBody>
                    <a:bodyPr/>
                    <a:lstStyle/>
                    <a:p>
                      <a:pPr algn="ctr"/>
                      <a:r>
                        <a:rPr lang="hr-HR" sz="1400" dirty="0">
                          <a:solidFill>
                            <a:schemeClr val="tx1"/>
                          </a:solidFill>
                        </a:rPr>
                        <a:t>TROŠAK</a:t>
                      </a:r>
                    </a:p>
                  </a:txBody>
                  <a:tcPr>
                    <a:solidFill>
                      <a:schemeClr val="tx2">
                        <a:lumMod val="20000"/>
                        <a:lumOff val="80000"/>
                      </a:schemeClr>
                    </a:solidFill>
                  </a:tcPr>
                </a:tc>
                <a:tc>
                  <a:txBody>
                    <a:bodyPr/>
                    <a:lstStyle/>
                    <a:p>
                      <a:pPr algn="ctr"/>
                      <a:r>
                        <a:rPr lang="pl-PL" sz="1400" dirty="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53167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200" b="1" dirty="0">
                          <a:solidFill>
                            <a:schemeClr val="tx1"/>
                          </a:solidFill>
                          <a:latin typeface="Calibri" panose="020F0502020204030204" pitchFamily="34" charset="0"/>
                        </a:rPr>
                        <a:t>Uputa o prihvatljivosti troškova plaća i troškova povezanih s radom u okviru Europskog socijalnog fonda u Republici Hrvatskoj 2014.-2020. dostupna je na </a:t>
                      </a:r>
                      <a:r>
                        <a:rPr lang="hr-HR" sz="1200" b="1" dirty="0">
                          <a:solidFill>
                            <a:schemeClr val="tx1"/>
                          </a:solidFill>
                          <a:latin typeface="Calibri" panose="020F0502020204030204" pitchFamily="34" charset="0"/>
                          <a:hlinkClick r:id="rId2"/>
                        </a:rPr>
                        <a:t>http://www.esf.hr/vazni-dokumenti/</a:t>
                      </a:r>
                      <a:endParaRPr lang="hr-HR" sz="1200" b="1" dirty="0">
                        <a:solidFill>
                          <a:schemeClr val="tx1"/>
                        </a:solidFill>
                        <a:latin typeface="Calibri" panose="020F0502020204030204" pitchFamily="34" charset="0"/>
                      </a:endParaRPr>
                    </a:p>
                  </a:txBody>
                  <a:tcPr anchor="ctr">
                    <a:solidFill>
                      <a:schemeClr val="tx2">
                        <a:lumMod val="20000"/>
                        <a:lumOff val="80000"/>
                      </a:schemeClr>
                    </a:solidFill>
                  </a:tcPr>
                </a:tc>
                <a:tc hMerge="1">
                  <a:txBody>
                    <a:bodyPr/>
                    <a:lstStyle/>
                    <a:p>
                      <a:pPr marL="171450" indent="-171450" algn="just">
                        <a:buFont typeface="Arial" panose="020B0604020202020204" pitchFamily="34" charset="0"/>
                        <a:buChar char="•"/>
                      </a:pPr>
                      <a:endParaRPr lang="hr-HR" sz="950" b="1" dirty="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0001"/>
                  </a:ext>
                </a:extLst>
              </a:tr>
              <a:tr h="663806">
                <a:tc rowSpan="2">
                  <a:txBody>
                    <a:bodyPr/>
                    <a:lstStyle/>
                    <a:p>
                      <a:pPr algn="ctr"/>
                      <a:r>
                        <a:rPr lang="hr-HR" sz="1200" b="1" dirty="0">
                          <a:solidFill>
                            <a:schemeClr val="tx1"/>
                          </a:solidFill>
                        </a:rPr>
                        <a:t>Trošak rada osoba na projektu</a:t>
                      </a:r>
                    </a:p>
                  </a:txBody>
                  <a:tcPr anchor="ctr">
                    <a:solidFill>
                      <a:schemeClr val="tx2">
                        <a:lumMod val="20000"/>
                        <a:lumOff val="80000"/>
                      </a:schemeClr>
                    </a:solidFill>
                  </a:tcPr>
                </a:tc>
                <a:tc>
                  <a:txBody>
                    <a:bodyPr/>
                    <a:lstStyle/>
                    <a:p>
                      <a:pPr marL="0" lvl="0" indent="0" algn="just">
                        <a:buFont typeface="Arial" panose="020B0604020202020204" pitchFamily="34" charset="0"/>
                        <a:buNone/>
                      </a:pPr>
                      <a:r>
                        <a:rPr lang="hr-HR" sz="950" u="sng" dirty="0">
                          <a:solidFill>
                            <a:schemeClr val="tx1"/>
                          </a:solidFill>
                          <a:latin typeface="Calibri" panose="020F0502020204030204" pitchFamily="34" charset="0"/>
                        </a:rPr>
                        <a:t>Standardna veličina jediničnih troškova</a:t>
                      </a:r>
                    </a:p>
                    <a:p>
                      <a:pPr marL="0" lvl="0" indent="0" algn="just">
                        <a:buFont typeface="Arial" panose="020B0604020202020204" pitchFamily="34" charset="0"/>
                        <a:buNone/>
                      </a:pPr>
                      <a:endParaRPr lang="hr-HR" sz="950" dirty="0">
                        <a:solidFill>
                          <a:srgbClr val="FF0000"/>
                        </a:solidFill>
                        <a:latin typeface="Calibri" panose="020F0502020204030204" pitchFamily="34" charset="0"/>
                      </a:endParaRPr>
                    </a:p>
                    <a:p>
                      <a:pPr marL="628650" lvl="1" indent="-171450" algn="just">
                        <a:buFont typeface="Arial" panose="020B0604020202020204" pitchFamily="34" charset="0"/>
                        <a:buChar char="•"/>
                      </a:pPr>
                      <a:r>
                        <a:rPr lang="hr-HR" sz="950" dirty="0">
                          <a:solidFill>
                            <a:schemeClr val="tx1"/>
                          </a:solidFill>
                          <a:latin typeface="Calibri" panose="020F0502020204030204" pitchFamily="34" charset="0"/>
                        </a:rPr>
                        <a:t>od dokumentacije iz članka 17.4. Općih uvjeta Ugovora potrebno za pravdanje troška dostavljati </a:t>
                      </a:r>
                      <a:r>
                        <a:rPr lang="hr-HR" sz="950" b="1" u="sng" dirty="0">
                          <a:solidFill>
                            <a:schemeClr val="tx1"/>
                          </a:solidFill>
                          <a:latin typeface="Calibri" panose="020F0502020204030204" pitchFamily="34" charset="0"/>
                        </a:rPr>
                        <a:t>samo tablicu radnih sati</a:t>
                      </a:r>
                      <a:r>
                        <a:rPr lang="hr-HR" sz="950" b="1" dirty="0">
                          <a:solidFill>
                            <a:schemeClr val="tx1"/>
                          </a:solidFill>
                          <a:latin typeface="Calibri" panose="020F0502020204030204" pitchFamily="34" charset="0"/>
                        </a:rPr>
                        <a:t> </a:t>
                      </a:r>
                      <a:r>
                        <a:rPr lang="hr-HR" sz="950" dirty="0">
                          <a:solidFill>
                            <a:schemeClr val="tx1"/>
                          </a:solidFill>
                          <a:latin typeface="Calibri" panose="020F0502020204030204" pitchFamily="34" charset="0"/>
                        </a:rPr>
                        <a:t>kako je regulirano člankom</a:t>
                      </a:r>
                      <a:r>
                        <a:rPr lang="hr-HR" sz="950" baseline="0" dirty="0">
                          <a:solidFill>
                            <a:schemeClr val="tx1"/>
                          </a:solidFill>
                          <a:latin typeface="Calibri" panose="020F0502020204030204" pitchFamily="34" charset="0"/>
                        </a:rPr>
                        <a:t> 8.5. Posebnih uvjeta Ugovora</a:t>
                      </a:r>
                      <a:endParaRPr lang="hr-HR" sz="950" dirty="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0003"/>
                  </a:ext>
                </a:extLst>
              </a:tr>
              <a:tr h="5100082">
                <a:tc vMerge="1">
                  <a:txBody>
                    <a:bodyPr/>
                    <a:lstStyle/>
                    <a:p>
                      <a:pPr algn="ctr"/>
                      <a:endParaRPr lang="hr-HR" sz="1200" b="1" dirty="0">
                        <a:solidFill>
                          <a:schemeClr val="tx1"/>
                        </a:solidFill>
                      </a:endParaRPr>
                    </a:p>
                  </a:txBody>
                  <a:tcPr anchor="ctr">
                    <a:solidFill>
                      <a:schemeClr val="tx2">
                        <a:lumMod val="20000"/>
                        <a:lumOff val="80000"/>
                      </a:schemeClr>
                    </a:solidFill>
                  </a:tcPr>
                </a:tc>
                <a:tc>
                  <a:txBody>
                    <a:bodyPr/>
                    <a:lstStyle/>
                    <a:p>
                      <a:pPr marL="0" indent="0" algn="just">
                        <a:buFont typeface="Arial" panose="020B0604020202020204" pitchFamily="34" charset="0"/>
                        <a:buNone/>
                      </a:pPr>
                      <a:r>
                        <a:rPr lang="hr-HR" sz="950" b="0" u="sng" dirty="0">
                          <a:solidFill>
                            <a:schemeClr val="tx1"/>
                          </a:solidFill>
                          <a:latin typeface="Calibri" panose="020F0502020204030204" pitchFamily="34" charset="0"/>
                        </a:rPr>
                        <a:t>Stvarno nastali</a:t>
                      </a:r>
                      <a:r>
                        <a:rPr lang="hr-HR" sz="950" b="0" u="sng" baseline="0" dirty="0">
                          <a:solidFill>
                            <a:schemeClr val="tx1"/>
                          </a:solidFill>
                          <a:latin typeface="Calibri" panose="020F0502020204030204" pitchFamily="34" charset="0"/>
                        </a:rPr>
                        <a:t> izdatak</a:t>
                      </a:r>
                    </a:p>
                    <a:p>
                      <a:pPr marL="0" indent="0" algn="just">
                        <a:buFont typeface="Arial" panose="020B0604020202020204" pitchFamily="34" charset="0"/>
                        <a:buNone/>
                      </a:pPr>
                      <a:endParaRPr lang="hr-HR" sz="950" b="1" dirty="0">
                        <a:solidFill>
                          <a:schemeClr val="tx1"/>
                        </a:solidFill>
                        <a:latin typeface="Calibri" panose="020F0502020204030204" pitchFamily="34" charset="0"/>
                      </a:endParaRPr>
                    </a:p>
                    <a:p>
                      <a:pPr marL="171450" indent="-171450" algn="just">
                        <a:buFont typeface="Arial" panose="020B0604020202020204" pitchFamily="34" charset="0"/>
                        <a:buChar char="•"/>
                      </a:pPr>
                      <a:r>
                        <a:rPr lang="vi-VN" sz="950" b="1" dirty="0">
                          <a:solidFill>
                            <a:schemeClr val="tx1"/>
                          </a:solidFill>
                          <a:latin typeface="Calibri" panose="020F0502020204030204" pitchFamily="34" charset="0"/>
                        </a:rPr>
                        <a:t>Ugovor o radu</a:t>
                      </a:r>
                      <a:r>
                        <a:rPr lang="hr-HR" sz="950" b="1" baseline="0" dirty="0">
                          <a:solidFill>
                            <a:schemeClr val="tx1"/>
                          </a:solidFill>
                          <a:latin typeface="Calibri" panose="020F0502020204030204" pitchFamily="34" charset="0"/>
                        </a:rPr>
                        <a:t> (UOR)</a:t>
                      </a:r>
                      <a:r>
                        <a:rPr lang="hr-HR" sz="950" b="1" dirty="0">
                          <a:solidFill>
                            <a:schemeClr val="tx1"/>
                          </a:solidFill>
                          <a:latin typeface="Calibri" panose="020F0502020204030204" pitchFamily="34" charset="0"/>
                        </a:rPr>
                        <a:t> i pripadajući dodaci</a:t>
                      </a:r>
                    </a:p>
                    <a:p>
                      <a:pPr marL="628650" lvl="1" indent="-171450" algn="just">
                        <a:buFont typeface="Arial" panose="020B0604020202020204" pitchFamily="34" charset="0"/>
                        <a:buChar char="•"/>
                      </a:pPr>
                      <a:r>
                        <a:rPr lang="hr-HR" sz="950" dirty="0">
                          <a:solidFill>
                            <a:schemeClr val="tx1"/>
                          </a:solidFill>
                          <a:latin typeface="Calibri" panose="020F0502020204030204" pitchFamily="34" charset="0"/>
                        </a:rPr>
                        <a:t>PREKOVREMENI RAD, RAD</a:t>
                      </a:r>
                      <a:r>
                        <a:rPr lang="hr-HR" sz="950" baseline="0" dirty="0">
                          <a:solidFill>
                            <a:schemeClr val="tx1"/>
                          </a:solidFill>
                          <a:latin typeface="Calibri" panose="020F0502020204030204" pitchFamily="34" charset="0"/>
                        </a:rPr>
                        <a:t> NEDJELJOM I PRAZNIKOM</a:t>
                      </a:r>
                      <a:r>
                        <a:rPr lang="hr-HR" sz="950" dirty="0">
                          <a:solidFill>
                            <a:schemeClr val="tx1"/>
                          </a:solidFill>
                          <a:latin typeface="Calibri" panose="020F0502020204030204" pitchFamily="34" charset="0"/>
                        </a:rPr>
                        <a:t> </a:t>
                      </a: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prihvatljiv</a:t>
                      </a:r>
                      <a:r>
                        <a:rPr lang="hr-HR" sz="950" kern="1200" baseline="0" dirty="0">
                          <a:solidFill>
                            <a:schemeClr val="tx1"/>
                          </a:solidFill>
                          <a:latin typeface="Calibri" panose="020F0502020204030204" pitchFamily="34" charset="0"/>
                          <a:ea typeface="+mn-ea"/>
                          <a:cs typeface="+mn-cs"/>
                        </a:rPr>
                        <a:t> ukoliko je</a:t>
                      </a:r>
                      <a:r>
                        <a:rPr lang="hr-HR" sz="950" kern="1200" dirty="0">
                          <a:solidFill>
                            <a:schemeClr val="tx1"/>
                          </a:solidFill>
                          <a:latin typeface="Calibri" panose="020F0502020204030204" pitchFamily="34" charset="0"/>
                          <a:ea typeface="+mn-ea"/>
                          <a:cs typeface="+mn-cs"/>
                        </a:rPr>
                        <a:t> reguliran internim aktima institucije ili</a:t>
                      </a:r>
                      <a:r>
                        <a:rPr lang="hr-HR" sz="950" kern="1200" baseline="0" dirty="0">
                          <a:solidFill>
                            <a:schemeClr val="tx1"/>
                          </a:solidFill>
                          <a:latin typeface="Calibri" panose="020F0502020204030204" pitchFamily="34" charset="0"/>
                          <a:ea typeface="+mn-ea"/>
                          <a:cs typeface="+mn-cs"/>
                        </a:rPr>
                        <a:t> UOR</a:t>
                      </a:r>
                      <a:endParaRPr lang="hr-HR" sz="950" kern="1200" dirty="0">
                        <a:solidFill>
                          <a:schemeClr val="tx1"/>
                        </a:solidFill>
                        <a:latin typeface="Calibri" panose="020F0502020204030204" pitchFamily="34" charset="0"/>
                        <a:ea typeface="+mn-ea"/>
                        <a:cs typeface="+mn-cs"/>
                      </a:endParaRP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nužan je</a:t>
                      </a:r>
                      <a:r>
                        <a:rPr lang="hr-HR" sz="950" kern="1200" baseline="0" dirty="0">
                          <a:solidFill>
                            <a:schemeClr val="tx1"/>
                          </a:solidFill>
                          <a:latin typeface="Calibri" panose="020F0502020204030204" pitchFamily="34" charset="0"/>
                          <a:ea typeface="+mn-ea"/>
                          <a:cs typeface="+mn-cs"/>
                        </a:rPr>
                        <a:t> </a:t>
                      </a:r>
                      <a:r>
                        <a:rPr lang="hr-HR" sz="950" kern="1200" dirty="0">
                          <a:solidFill>
                            <a:schemeClr val="tx1"/>
                          </a:solidFill>
                          <a:latin typeface="Calibri" panose="020F0502020204030204" pitchFamily="34" charset="0"/>
                          <a:ea typeface="+mn-ea"/>
                          <a:cs typeface="+mn-cs"/>
                        </a:rPr>
                        <a:t>u cilju provedbe aktivnosti prema predviđenoj dinamici projekta </a:t>
                      </a: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nastao radom na projektu (evidentiran u tablici radnih sati)</a:t>
                      </a: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plaćen sukladno nacionalnom zakonodavstvu (čl. 94 ZoR) (iskazan na platnoj listi zaposlenika) </a:t>
                      </a:r>
                    </a:p>
                    <a:p>
                      <a:pPr marL="628650" lvl="1" indent="-171450" algn="just">
                        <a:buFont typeface="Arial" panose="020B0604020202020204" pitchFamily="34" charset="0"/>
                        <a:buChar char="•"/>
                      </a:pPr>
                      <a:r>
                        <a:rPr lang="hr-HR" sz="950" kern="1200" dirty="0">
                          <a:solidFill>
                            <a:srgbClr val="FF0000"/>
                          </a:solidFill>
                          <a:latin typeface="Calibri" panose="020F0502020204030204" pitchFamily="34" charset="0"/>
                          <a:ea typeface="+mn-ea"/>
                          <a:cs typeface="+mn-cs"/>
                        </a:rPr>
                        <a:t>UOR za</a:t>
                      </a:r>
                      <a:r>
                        <a:rPr lang="hr-HR" sz="950" kern="1200" baseline="0" dirty="0">
                          <a:solidFill>
                            <a:srgbClr val="FF0000"/>
                          </a:solidFill>
                          <a:latin typeface="Calibri" panose="020F0502020204030204" pitchFamily="34" charset="0"/>
                          <a:ea typeface="+mn-ea"/>
                          <a:cs typeface="+mn-cs"/>
                        </a:rPr>
                        <a:t> novozaposlene mora sadržavati elemente vidljivosti, dok je uz postojeće UOR potrebno izraditi Odluku o postotku radu na projektu s elementima vidljivosti</a:t>
                      </a:r>
                      <a:endParaRPr lang="hr-HR" sz="950" kern="1200" dirty="0">
                        <a:solidFill>
                          <a:srgbClr val="FF0000"/>
                        </a:solidFill>
                        <a:latin typeface="Calibri" panose="020F0502020204030204" pitchFamily="34" charset="0"/>
                        <a:ea typeface="+mn-ea"/>
                        <a:cs typeface="+mn-cs"/>
                      </a:endParaRPr>
                    </a:p>
                    <a:p>
                      <a:pPr marL="628650" lvl="1" indent="-171450" algn="just">
                        <a:buFont typeface="Arial" panose="020B0604020202020204" pitchFamily="34" charset="0"/>
                        <a:buChar char="•"/>
                      </a:pPr>
                      <a:endParaRPr lang="hr-HR" sz="950" kern="1200" dirty="0">
                        <a:solidFill>
                          <a:schemeClr val="tx1"/>
                        </a:solidFill>
                        <a:latin typeface="Calibri" panose="020F0502020204030204" pitchFamily="34" charset="0"/>
                        <a:ea typeface="+mn-ea"/>
                        <a:cs typeface="+mn-cs"/>
                      </a:endParaRPr>
                    </a:p>
                    <a:p>
                      <a:pPr marL="171450" lvl="0" indent="-171450" algn="just">
                        <a:buFont typeface="Arial" panose="020B0604020202020204" pitchFamily="34" charset="0"/>
                        <a:buChar char="•"/>
                      </a:pPr>
                      <a:r>
                        <a:rPr lang="hr-HR" sz="950" b="1" kern="1200" dirty="0">
                          <a:solidFill>
                            <a:schemeClr val="tx1"/>
                          </a:solidFill>
                          <a:latin typeface="Calibri" panose="020F0502020204030204" pitchFamily="34" charset="0"/>
                          <a:ea typeface="+mn-ea"/>
                          <a:cs typeface="+mn-cs"/>
                        </a:rPr>
                        <a:t>Ugovor o djelu</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dirty="0">
                          <a:solidFill>
                            <a:schemeClr val="tx1"/>
                          </a:solidFill>
                          <a:latin typeface="Calibri" panose="020F0502020204030204" pitchFamily="34" charset="0"/>
                        </a:rPr>
                        <a:t>nije prihvatljivo</a:t>
                      </a:r>
                      <a:r>
                        <a:rPr lang="hr-HR" sz="950" baseline="0" dirty="0">
                          <a:solidFill>
                            <a:schemeClr val="tx1"/>
                          </a:solidFill>
                          <a:latin typeface="Calibri" panose="020F0502020204030204" pitchFamily="34" charset="0"/>
                        </a:rPr>
                        <a:t> da zaposlenik korisnika/partnera koji svoju redovnu plaću prima temeljem ugovora o radu istovremeno za obavljanje poslova vezanih za projekt ostvaruje dodatni dohodak temeljem ugovora o djelu</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a:solidFill>
                            <a:schemeClr val="tx1"/>
                          </a:solidFill>
                          <a:latin typeface="Calibri" panose="020F0502020204030204" pitchFamily="34" charset="0"/>
                        </a:rPr>
                        <a:t>treba sadržavati elemente vidljivosti</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aseline="0" dirty="0">
                        <a:solidFill>
                          <a:schemeClr val="tx1"/>
                        </a:solidFill>
                        <a:latin typeface="Calibri" panose="020F050202020403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dirty="0">
                          <a:solidFill>
                            <a:schemeClr val="tx1"/>
                          </a:solidFill>
                          <a:latin typeface="Calibri" panose="020F0502020204030204" pitchFamily="34" charset="0"/>
                          <a:ea typeface="+mn-ea"/>
                          <a:cs typeface="+mn-cs"/>
                        </a:rPr>
                        <a:t>Studentski ugovor</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dirty="0">
                        <a:solidFill>
                          <a:schemeClr val="tx1"/>
                        </a:solidFill>
                        <a:latin typeface="Calibri" panose="020F0502020204030204" pitchFamily="34" charset="0"/>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dirty="0">
                          <a:solidFill>
                            <a:schemeClr val="tx1"/>
                          </a:solidFill>
                          <a:latin typeface="Calibri" panose="020F0502020204030204" pitchFamily="34" charset="0"/>
                          <a:ea typeface="+mn-ea"/>
                          <a:cs typeface="+mn-cs"/>
                        </a:rPr>
                        <a:t>Ugovor o autorskom honoraru</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950" dirty="0">
                          <a:solidFill>
                            <a:srgbClr val="FF0000"/>
                          </a:solidFill>
                          <a:latin typeface="Calibri" panose="020F0502020204030204" pitchFamily="34" charset="0"/>
                        </a:rPr>
                        <a:t>može se sklopiti isključivo ukoliko se ostvare uvjeti predviđeni odredbama Zakon o autorskom pravu i srodnim pravima („Narodne novine“ br. 167/03, 79/07, 80/11, 125711, 141/13, 127/14) </a:t>
                      </a:r>
                      <a:endParaRPr lang="hr-HR" sz="950" dirty="0">
                        <a:solidFill>
                          <a:srgbClr val="FF0000"/>
                        </a:solidFill>
                        <a:latin typeface="Calibri" panose="020F0502020204030204" pitchFamily="34" charset="0"/>
                      </a:endParaRP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950" dirty="0">
                          <a:solidFill>
                            <a:srgbClr val="FF0000"/>
                          </a:solidFill>
                          <a:latin typeface="Calibri" panose="020F0502020204030204" pitchFamily="34" charset="0"/>
                        </a:rPr>
                        <a:t>članka 5. Zakona</a:t>
                      </a:r>
                      <a:r>
                        <a:rPr lang="hr-HR" sz="950" dirty="0">
                          <a:solidFill>
                            <a:srgbClr val="FF0000"/>
                          </a:solidFill>
                          <a:latin typeface="Calibri" panose="020F0502020204030204" pitchFamily="34" charset="0"/>
                        </a:rPr>
                        <a:t>:</a:t>
                      </a:r>
                      <a:r>
                        <a:rPr lang="vi-VN" sz="950" dirty="0">
                          <a:solidFill>
                            <a:srgbClr val="FF0000"/>
                          </a:solidFill>
                          <a:latin typeface="Calibri" panose="020F0502020204030204" pitchFamily="34" charset="0"/>
                        </a:rPr>
                        <a:t> </a:t>
                      </a:r>
                      <a:r>
                        <a:rPr lang="hr-HR" sz="950" dirty="0">
                          <a:solidFill>
                            <a:srgbClr val="FF0000"/>
                          </a:solidFill>
                          <a:latin typeface="Calibri" panose="020F0502020204030204" pitchFamily="34" charset="0"/>
                        </a:rPr>
                        <a:t>„A</a:t>
                      </a:r>
                      <a:r>
                        <a:rPr lang="vi-VN" sz="950" dirty="0">
                          <a:solidFill>
                            <a:srgbClr val="FF0000"/>
                          </a:solidFill>
                          <a:latin typeface="Calibri" panose="020F0502020204030204" pitchFamily="34" charset="0"/>
                        </a:rPr>
                        <a:t>utorsko djelo je originalna intelektualna tvorevina iz književnog, znanstvenog i umjetničkog područja koja ima individualni karakter, bez obzira na način i oblik izražavanja, vrstu, vrijednost ili namjenu</a:t>
                      </a:r>
                      <a:r>
                        <a:rPr lang="hr-HR" sz="950" dirty="0">
                          <a:solidFill>
                            <a:srgbClr val="FF0000"/>
                          </a:solidFill>
                          <a:latin typeface="Calibri" panose="020F0502020204030204" pitchFamily="34" charset="0"/>
                        </a:rPr>
                        <a:t>…”</a:t>
                      </a:r>
                      <a:endParaRPr lang="hr-HR" sz="950" b="1" kern="1200" dirty="0">
                        <a:solidFill>
                          <a:srgbClr val="FF0000"/>
                        </a:solidFill>
                        <a:latin typeface="Calibri" panose="020F0502020204030204" pitchFamily="34" charset="0"/>
                        <a:ea typeface="+mn-ea"/>
                        <a:cs typeface="+mn-cs"/>
                      </a:endParaRPr>
                    </a:p>
                    <a:p>
                      <a:pPr marL="457200" lvl="1" indent="0" algn="just">
                        <a:buFont typeface="Arial" panose="020B0604020202020204" pitchFamily="34" charset="0"/>
                        <a:buNone/>
                      </a:pPr>
                      <a:endParaRPr lang="hr-HR" sz="950" b="0" baseline="0" dirty="0">
                        <a:solidFill>
                          <a:schemeClr val="tx1"/>
                        </a:solidFill>
                        <a:latin typeface="Calibri" panose="020F0502020204030204" pitchFamily="34" charset="0"/>
                      </a:endParaRPr>
                    </a:p>
                    <a:p>
                      <a:pPr marL="171450" indent="-171450" algn="just">
                        <a:buFont typeface="Arial" panose="020B0604020202020204" pitchFamily="34" charset="0"/>
                        <a:buChar char="•"/>
                      </a:pPr>
                      <a:r>
                        <a:rPr lang="hr-HR" sz="950" b="1" dirty="0">
                          <a:solidFill>
                            <a:schemeClr val="tx1"/>
                          </a:solidFill>
                          <a:latin typeface="Calibri" panose="020F0502020204030204" pitchFamily="34" charset="0"/>
                        </a:rPr>
                        <a:t>Odluka o postotku rada na projektu</a:t>
                      </a:r>
                      <a:endParaRPr lang="hr-HR" sz="950" dirty="0">
                        <a:solidFill>
                          <a:schemeClr val="tx1"/>
                        </a:solidFill>
                        <a:latin typeface="Calibri" panose="020F0502020204030204" pitchFamily="34" charset="0"/>
                      </a:endParaRPr>
                    </a:p>
                    <a:p>
                      <a:pPr marL="628650" lvl="1" indent="-171450" algn="just">
                        <a:buFont typeface="Arial" panose="020B0604020202020204" pitchFamily="34" charset="0"/>
                        <a:buChar char="•"/>
                      </a:pPr>
                      <a:r>
                        <a:rPr lang="hr-HR" sz="950" dirty="0">
                          <a:solidFill>
                            <a:schemeClr val="tx1"/>
                          </a:solidFill>
                          <a:latin typeface="Calibri" panose="020F0502020204030204" pitchFamily="34" charset="0"/>
                        </a:rPr>
                        <a:t>iz dokumentacije </a:t>
                      </a:r>
                      <a:r>
                        <a:rPr lang="vi-VN" sz="950" dirty="0">
                          <a:solidFill>
                            <a:schemeClr val="tx1"/>
                          </a:solidFill>
                          <a:latin typeface="Calibri" panose="020F0502020204030204" pitchFamily="34" charset="0"/>
                        </a:rPr>
                        <a:t>mora biti jasno vidljivo da osoba radi na točno određenom projektu</a:t>
                      </a:r>
                      <a:r>
                        <a:rPr lang="hr-HR" sz="950" dirty="0">
                          <a:solidFill>
                            <a:schemeClr val="tx1"/>
                          </a:solidFill>
                          <a:latin typeface="Calibri" panose="020F0502020204030204" pitchFamily="34" charset="0"/>
                        </a:rPr>
                        <a:t>,</a:t>
                      </a:r>
                      <a:r>
                        <a:rPr lang="vi-VN" sz="950" dirty="0">
                          <a:solidFill>
                            <a:schemeClr val="tx1"/>
                          </a:solidFill>
                          <a:latin typeface="Calibri" panose="020F0502020204030204" pitchFamily="34" charset="0"/>
                        </a:rPr>
                        <a:t> na poziciji naznačenoj </a:t>
                      </a:r>
                      <a:r>
                        <a:rPr lang="hr-HR" sz="950" dirty="0">
                          <a:solidFill>
                            <a:schemeClr val="tx1"/>
                          </a:solidFill>
                          <a:latin typeface="Calibri" panose="020F0502020204030204" pitchFamily="34" charset="0"/>
                        </a:rPr>
                        <a:t>i u postotku naznačenom </a:t>
                      </a:r>
                      <a:r>
                        <a:rPr lang="vi-VN" sz="950" dirty="0">
                          <a:solidFill>
                            <a:schemeClr val="tx1"/>
                          </a:solidFill>
                          <a:latin typeface="Calibri" panose="020F0502020204030204" pitchFamily="34" charset="0"/>
                        </a:rPr>
                        <a:t>u proračunu</a:t>
                      </a:r>
                      <a:r>
                        <a:rPr lang="hr-HR" sz="950" dirty="0">
                          <a:solidFill>
                            <a:schemeClr val="tx1"/>
                          </a:solidFill>
                          <a:latin typeface="Calibri" panose="020F0502020204030204" pitchFamily="34" charset="0"/>
                        </a:rPr>
                        <a:t> </a:t>
                      </a:r>
                    </a:p>
                    <a:p>
                      <a:pPr marL="628650" lvl="1" indent="-171450" algn="just">
                        <a:buFont typeface="Arial" panose="020B0604020202020204" pitchFamily="34" charset="0"/>
                        <a:buChar char="•"/>
                      </a:pPr>
                      <a:r>
                        <a:rPr lang="hr-HR" sz="950" dirty="0">
                          <a:solidFill>
                            <a:schemeClr val="tx1"/>
                          </a:solidFill>
                          <a:latin typeface="Calibri" panose="020F0502020204030204" pitchFamily="34" charset="0"/>
                        </a:rPr>
                        <a:t>treba sadržavati elemente vidljivosti</a:t>
                      </a:r>
                    </a:p>
                    <a:p>
                      <a:pPr marL="171450" indent="-171450" algn="just">
                        <a:buFont typeface="Arial" panose="020B0604020202020204" pitchFamily="34" charset="0"/>
                        <a:buChar char="•"/>
                      </a:pPr>
                      <a:endParaRPr lang="hr-HR" sz="950" dirty="0">
                        <a:solidFill>
                          <a:schemeClr val="tx1"/>
                        </a:solidFill>
                        <a:latin typeface="Calibri" panose="020F0502020204030204" pitchFamily="34" charset="0"/>
                      </a:endParaRPr>
                    </a:p>
                    <a:p>
                      <a:pPr marL="171450" indent="-171450" algn="just">
                        <a:buFont typeface="Arial" panose="020B0604020202020204" pitchFamily="34" charset="0"/>
                        <a:buChar char="•"/>
                      </a:pPr>
                      <a:r>
                        <a:rPr lang="vi-VN" sz="950" b="1" dirty="0">
                          <a:solidFill>
                            <a:schemeClr val="tx1"/>
                          </a:solidFill>
                          <a:latin typeface="Calibri" panose="020F0502020204030204" pitchFamily="34" charset="0"/>
                        </a:rPr>
                        <a:t>Platna lista</a:t>
                      </a:r>
                      <a:r>
                        <a:rPr lang="hr-HR" sz="950" b="1" dirty="0">
                          <a:solidFill>
                            <a:schemeClr val="tx1"/>
                          </a:solidFill>
                          <a:latin typeface="Calibri" panose="020F0502020204030204" pitchFamily="34" charset="0"/>
                        </a:rPr>
                        <a:t> </a:t>
                      </a:r>
                    </a:p>
                    <a:p>
                      <a:pPr marL="628650" lvl="1" indent="-171450" algn="just">
                        <a:buFont typeface="Arial" panose="020B0604020202020204" pitchFamily="34" charset="0"/>
                        <a:buChar char="•"/>
                      </a:pPr>
                      <a:r>
                        <a:rPr lang="hr-HR" sz="950" dirty="0">
                          <a:solidFill>
                            <a:schemeClr val="tx1"/>
                          </a:solidFill>
                          <a:latin typeface="Calibri" panose="020F0502020204030204" pitchFamily="34" charset="0"/>
                        </a:rPr>
                        <a:t>t</a:t>
                      </a:r>
                      <a:r>
                        <a:rPr lang="vi-VN" sz="950" dirty="0">
                          <a:solidFill>
                            <a:schemeClr val="tx1"/>
                          </a:solidFill>
                          <a:latin typeface="Calibri" panose="020F0502020204030204" pitchFamily="34" charset="0"/>
                        </a:rPr>
                        <a:t>reba sadržavati obračunate doprinose iz</a:t>
                      </a:r>
                      <a:r>
                        <a:rPr lang="hr-HR" sz="950" dirty="0">
                          <a:solidFill>
                            <a:schemeClr val="tx1"/>
                          </a:solidFill>
                          <a:latin typeface="Calibri" panose="020F0502020204030204" pitchFamily="34" charset="0"/>
                        </a:rPr>
                        <a:t>/</a:t>
                      </a:r>
                      <a:r>
                        <a:rPr lang="vi-VN" sz="950" dirty="0">
                          <a:solidFill>
                            <a:schemeClr val="tx1"/>
                          </a:solidFill>
                          <a:latin typeface="Calibri" panose="020F0502020204030204" pitchFamily="34" charset="0"/>
                        </a:rPr>
                        <a:t>na plaću, ostala davanja, stvaran broj sati provedenih na radu, broj dana provedenih na godišnjem odmoru, na bolovanju i sl.</a:t>
                      </a:r>
                      <a:endParaRPr lang="hr-HR" sz="950" dirty="0">
                        <a:solidFill>
                          <a:schemeClr val="tx1"/>
                        </a:solidFill>
                        <a:latin typeface="Calibri" panose="020F0502020204030204" pitchFamily="34" charset="0"/>
                      </a:endParaRP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dirty="0">
                          <a:solidFill>
                            <a:schemeClr val="tx1"/>
                          </a:solidFill>
                          <a:latin typeface="Calibri" panose="020F0502020204030204" pitchFamily="34" charset="0"/>
                        </a:rPr>
                        <a:t>povećanje plaća prihvatljivo je ako je riječ o napredovanju ili povećanju koje se odnosi na sve zaposlenike u instituciji ili organizaciji </a:t>
                      </a:r>
                      <a:r>
                        <a:rPr lang="hr-HR" sz="950" baseline="0" dirty="0">
                          <a:solidFill>
                            <a:schemeClr val="tx1"/>
                          </a:solidFill>
                          <a:latin typeface="Calibri" panose="020F0502020204030204" pitchFamily="34" charset="0"/>
                        </a:rPr>
                        <a:t> </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a:solidFill>
                            <a:srgbClr val="FF0000"/>
                          </a:solidFill>
                          <a:latin typeface="Calibri" panose="020F0502020204030204" pitchFamily="34" charset="0"/>
                        </a:rPr>
                        <a:t>trošak plaće za ciljnu skupinu definiran uvjetima natječaja (minimalna plaća)</a:t>
                      </a:r>
                      <a:endParaRPr lang="hr-HR" sz="950" dirty="0">
                        <a:solidFill>
                          <a:srgbClr val="FF0000"/>
                        </a:solidFill>
                        <a:latin typeface="Calibri" panose="020F0502020204030204" pitchFamily="34" charset="0"/>
                      </a:endParaRPr>
                    </a:p>
                    <a:p>
                      <a:pPr marL="0" indent="0" algn="just">
                        <a:buFont typeface="Arial" panose="020B0604020202020204" pitchFamily="34" charset="0"/>
                        <a:buNone/>
                      </a:pPr>
                      <a:endParaRPr lang="hr-HR" sz="950" dirty="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738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7386783"/>
              </p:ext>
            </p:extLst>
          </p:nvPr>
        </p:nvGraphicFramePr>
        <p:xfrm>
          <a:off x="113016" y="69011"/>
          <a:ext cx="9030984" cy="6788989"/>
        </p:xfrm>
        <a:graphic>
          <a:graphicData uri="http://schemas.openxmlformats.org/drawingml/2006/table">
            <a:tbl>
              <a:tblPr firstRow="1" bandRow="1">
                <a:tableStyleId>{5C22544A-7EE6-4342-B048-85BDC9FD1C3A}</a:tableStyleId>
              </a:tblPr>
              <a:tblGrid>
                <a:gridCol w="1012093">
                  <a:extLst>
                    <a:ext uri="{9D8B030D-6E8A-4147-A177-3AD203B41FA5}">
                      <a16:colId xmlns:a16="http://schemas.microsoft.com/office/drawing/2014/main" val="20000"/>
                    </a:ext>
                  </a:extLst>
                </a:gridCol>
                <a:gridCol w="8018891">
                  <a:extLst>
                    <a:ext uri="{9D8B030D-6E8A-4147-A177-3AD203B41FA5}">
                      <a16:colId xmlns:a16="http://schemas.microsoft.com/office/drawing/2014/main" val="20001"/>
                    </a:ext>
                  </a:extLst>
                </a:gridCol>
              </a:tblGrid>
              <a:tr h="324883">
                <a:tc>
                  <a:txBody>
                    <a:bodyPr/>
                    <a:lstStyle/>
                    <a:p>
                      <a:pPr algn="ctr"/>
                      <a:r>
                        <a:rPr lang="hr-HR" sz="1400" dirty="0">
                          <a:solidFill>
                            <a:schemeClr val="tx1"/>
                          </a:solidFill>
                        </a:rPr>
                        <a:t>TROŠAK</a:t>
                      </a:r>
                    </a:p>
                  </a:txBody>
                  <a:tcPr>
                    <a:solidFill>
                      <a:schemeClr val="tx2">
                        <a:lumMod val="20000"/>
                        <a:lumOff val="80000"/>
                      </a:schemeClr>
                    </a:solidFill>
                  </a:tcPr>
                </a:tc>
                <a:tc>
                  <a:txBody>
                    <a:bodyPr/>
                    <a:lstStyle/>
                    <a:p>
                      <a:pPr algn="ctr"/>
                      <a:r>
                        <a:rPr lang="pl-PL" sz="1400" dirty="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64641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200" b="1" dirty="0">
                          <a:solidFill>
                            <a:schemeClr val="tx1"/>
                          </a:solidFill>
                        </a:rPr>
                        <a:t>Trošak rada osoba na projektu</a:t>
                      </a:r>
                    </a:p>
                  </a:txBody>
                  <a:tcPr anchor="ctr">
                    <a:solidFill>
                      <a:schemeClr val="tx2">
                        <a:lumMod val="20000"/>
                        <a:lumOff val="80000"/>
                      </a:schemeClr>
                    </a:solidFill>
                  </a:tcPr>
                </a:tc>
                <a:tc>
                  <a:txBody>
                    <a:bodyPr/>
                    <a:lstStyle/>
                    <a:p>
                      <a:pPr marL="0" indent="0" algn="just">
                        <a:buFont typeface="Arial" panose="020B0604020202020204" pitchFamily="34" charset="0"/>
                        <a:buNone/>
                      </a:pPr>
                      <a:r>
                        <a:rPr lang="hr-HR" sz="950" b="0" u="sng" dirty="0">
                          <a:solidFill>
                            <a:schemeClr val="tx1"/>
                          </a:solidFill>
                          <a:latin typeface="Calibri" panose="020F0502020204030204" pitchFamily="34" charset="0"/>
                        </a:rPr>
                        <a:t>Stvarno nastali</a:t>
                      </a:r>
                      <a:r>
                        <a:rPr lang="hr-HR" sz="950" b="0" u="sng" baseline="0" dirty="0">
                          <a:solidFill>
                            <a:schemeClr val="tx1"/>
                          </a:solidFill>
                          <a:latin typeface="Calibri" panose="020F0502020204030204" pitchFamily="34" charset="0"/>
                        </a:rPr>
                        <a:t> izdatak</a:t>
                      </a:r>
                    </a:p>
                    <a:p>
                      <a:pPr marL="0" indent="0" algn="just">
                        <a:buFont typeface="Arial" panose="020B0604020202020204" pitchFamily="34" charset="0"/>
                        <a:buNone/>
                      </a:pPr>
                      <a:endParaRPr lang="hr-HR" sz="950" dirty="0">
                        <a:solidFill>
                          <a:schemeClr val="tx1"/>
                        </a:solidFill>
                        <a:latin typeface="Calibri" panose="020F0502020204030204" pitchFamily="34" charset="0"/>
                      </a:endParaRPr>
                    </a:p>
                    <a:p>
                      <a:pPr marL="171450" indent="-171450" algn="just">
                        <a:buFont typeface="Arial" panose="020B0604020202020204" pitchFamily="34" charset="0"/>
                        <a:buChar char="•"/>
                      </a:pPr>
                      <a:r>
                        <a:rPr lang="hr-HR" sz="950" b="1" dirty="0">
                          <a:solidFill>
                            <a:schemeClr val="tx1"/>
                          </a:solidFill>
                          <a:latin typeface="Calibri" panose="020F0502020204030204" pitchFamily="34" charset="0"/>
                        </a:rPr>
                        <a:t>Tablica radnih sati</a:t>
                      </a:r>
                      <a:r>
                        <a:rPr lang="hr-HR" sz="950" dirty="0">
                          <a:solidFill>
                            <a:schemeClr val="tx1"/>
                          </a:solidFill>
                          <a:latin typeface="Calibri" panose="020F0502020204030204" pitchFamily="34" charset="0"/>
                        </a:rPr>
                        <a:t> </a:t>
                      </a:r>
                    </a:p>
                    <a:p>
                      <a:pPr marL="628650" lvl="1" indent="-171450" algn="just">
                        <a:buFont typeface="Arial" panose="020B0604020202020204" pitchFamily="34" charset="0"/>
                        <a:buChar char="•"/>
                      </a:pPr>
                      <a:r>
                        <a:rPr lang="hr-HR" sz="950" baseline="0" dirty="0">
                          <a:solidFill>
                            <a:schemeClr val="tx1"/>
                          </a:solidFill>
                          <a:latin typeface="Calibri" panose="020F0502020204030204" pitchFamily="34" charset="0"/>
                        </a:rPr>
                        <a:t>tablicu radnih sati potrebno dostavljati u slučajevima: </a:t>
                      </a:r>
                      <a:r>
                        <a:rPr lang="hr-HR" sz="950" baseline="0" dirty="0">
                          <a:solidFill>
                            <a:srgbClr val="FF0000"/>
                          </a:solidFill>
                          <a:latin typeface="Calibri" panose="020F0502020204030204" pitchFamily="34" charset="0"/>
                        </a:rPr>
                        <a:t>1)</a:t>
                      </a:r>
                      <a:r>
                        <a:rPr lang="hr-HR" sz="950" baseline="0" dirty="0">
                          <a:solidFill>
                            <a:schemeClr val="tx1"/>
                          </a:solidFill>
                          <a:latin typeface="Calibri" panose="020F0502020204030204" pitchFamily="34" charset="0"/>
                        </a:rPr>
                        <a:t> rad na projektu puno radno vrijeme u različitim elementima; </a:t>
                      </a:r>
                      <a:r>
                        <a:rPr lang="hr-HR" sz="950" baseline="0" dirty="0">
                          <a:solidFill>
                            <a:srgbClr val="FF0000"/>
                          </a:solidFill>
                          <a:latin typeface="Calibri" panose="020F0502020204030204" pitchFamily="34" charset="0"/>
                        </a:rPr>
                        <a:t>2)</a:t>
                      </a:r>
                      <a:r>
                        <a:rPr lang="hr-HR" sz="950" baseline="0" dirty="0">
                          <a:solidFill>
                            <a:schemeClr val="tx1"/>
                          </a:solidFill>
                          <a:latin typeface="Calibri" panose="020F0502020204030204" pitchFamily="34" charset="0"/>
                        </a:rPr>
                        <a:t> rad na projektu dio radnog vremena (u određenom postotku) </a:t>
                      </a:r>
                      <a:r>
                        <a:rPr lang="hr-HR" sz="950" baseline="0" dirty="0">
                          <a:solidFill>
                            <a:srgbClr val="FF0000"/>
                          </a:solidFill>
                          <a:latin typeface="Calibri" panose="020F0502020204030204" pitchFamily="34" charset="0"/>
                        </a:rPr>
                        <a:t>3) </a:t>
                      </a:r>
                      <a:r>
                        <a:rPr lang="hr-HR" sz="950" baseline="0" dirty="0">
                          <a:solidFill>
                            <a:schemeClr val="tx1"/>
                          </a:solidFill>
                          <a:latin typeface="Calibri" panose="020F0502020204030204" pitchFamily="34" charset="0"/>
                        </a:rPr>
                        <a:t>izravni troškovi osoblja</a:t>
                      </a:r>
                    </a:p>
                    <a:p>
                      <a:pPr marL="628650" lvl="1" indent="-171450" algn="just">
                        <a:buFont typeface="Arial" panose="020B0604020202020204" pitchFamily="34" charset="0"/>
                        <a:buChar char="•"/>
                      </a:pPr>
                      <a:endParaRPr lang="hr-HR" sz="950" baseline="0" dirty="0">
                        <a:solidFill>
                          <a:schemeClr val="tx1"/>
                        </a:solidFill>
                        <a:latin typeface="Calibri" panose="020F0502020204030204" pitchFamily="34" charset="0"/>
                      </a:endParaRPr>
                    </a:p>
                    <a:p>
                      <a:pPr marL="628650" lvl="1" indent="-171450" algn="just">
                        <a:buFont typeface="Arial" panose="020B0604020202020204" pitchFamily="34" charset="0"/>
                        <a:buChar char="•"/>
                      </a:pPr>
                      <a:r>
                        <a:rPr lang="hr-HR" sz="950" kern="1200" baseline="0" dirty="0">
                          <a:solidFill>
                            <a:schemeClr val="tx1"/>
                          </a:solidFill>
                          <a:latin typeface="Calibri" panose="020F0502020204030204" pitchFamily="34" charset="0"/>
                          <a:ea typeface="+mn-ea"/>
                          <a:cs typeface="+mn-cs"/>
                        </a:rPr>
                        <a:t>izračun prihvatljivog izdatka plaće za rad na projektu za nepuno radno vrijeme  </a:t>
                      </a: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0" u="none" kern="1200" baseline="0" dirty="0">
                          <a:solidFill>
                            <a:schemeClr val="tx1"/>
                          </a:solidFill>
                          <a:effectLst/>
                          <a:latin typeface="Calibri" panose="020F0502020204030204" pitchFamily="34" charset="0"/>
                          <a:ea typeface="+mn-ea"/>
                          <a:cs typeface="+mn-cs"/>
                        </a:rPr>
                        <a:t>ukoliko su </a:t>
                      </a:r>
                      <a:r>
                        <a:rPr lang="hr-HR" sz="950" b="0" u="none" kern="1200" baseline="0" dirty="0">
                          <a:solidFill>
                            <a:srgbClr val="FF0000"/>
                          </a:solidFill>
                          <a:effectLst/>
                          <a:latin typeface="Calibri" panose="020F0502020204030204" pitchFamily="34" charset="0"/>
                          <a:ea typeface="+mn-ea"/>
                          <a:cs typeface="+mn-cs"/>
                        </a:rPr>
                        <a:t>REDOVNI SATI RADA OSOBE </a:t>
                      </a:r>
                      <a:r>
                        <a:rPr lang="hr-HR" sz="950" b="0" u="none" kern="1200" baseline="0" dirty="0">
                          <a:solidFill>
                            <a:schemeClr val="tx1"/>
                          </a:solidFill>
                          <a:effectLst/>
                          <a:latin typeface="Calibri" panose="020F0502020204030204" pitchFamily="34" charset="0"/>
                          <a:ea typeface="+mn-ea"/>
                          <a:cs typeface="+mn-cs"/>
                        </a:rPr>
                        <a:t>u mjesecu </a:t>
                      </a:r>
                      <a:r>
                        <a:rPr lang="hr-HR" sz="950" b="0" u="sng" kern="1200" baseline="0" dirty="0">
                          <a:solidFill>
                            <a:srgbClr val="FF0000"/>
                          </a:solidFill>
                          <a:effectLst/>
                          <a:latin typeface="Calibri" panose="020F0502020204030204" pitchFamily="34" charset="0"/>
                          <a:ea typeface="+mn-ea"/>
                          <a:cs typeface="+mn-cs"/>
                        </a:rPr>
                        <a:t>manji od 20%</a:t>
                      </a:r>
                      <a:r>
                        <a:rPr lang="hr-HR" sz="950" b="0" u="none" kern="1200" baseline="0" dirty="0">
                          <a:solidFill>
                            <a:srgbClr val="FF0000"/>
                          </a:solidFill>
                          <a:effectLst/>
                          <a:latin typeface="Calibri" panose="020F0502020204030204" pitchFamily="34" charset="0"/>
                          <a:ea typeface="+mn-ea"/>
                          <a:cs typeface="+mn-cs"/>
                        </a:rPr>
                        <a:t> UKUPNOG MJESEČNOG FONDA SATI ZA TAJ MJESEC</a:t>
                      </a:r>
                      <a:r>
                        <a:rPr lang="hr-HR" sz="950" b="0" u="none" kern="1200" baseline="0" dirty="0">
                          <a:solidFill>
                            <a:schemeClr val="tx1"/>
                          </a:solidFill>
                          <a:effectLst/>
                          <a:latin typeface="Calibri" panose="020F0502020204030204" pitchFamily="34" charset="0"/>
                          <a:ea typeface="+mn-ea"/>
                          <a:cs typeface="+mn-cs"/>
                        </a:rPr>
                        <a:t>,</a:t>
                      </a:r>
                      <a:r>
                        <a:rPr lang="hr-HR" sz="950" b="0" u="none" kern="1200" baseline="0" dirty="0">
                          <a:solidFill>
                            <a:srgbClr val="FF0000"/>
                          </a:solidFill>
                          <a:effectLst/>
                          <a:latin typeface="Calibri" panose="020F0502020204030204" pitchFamily="34" charset="0"/>
                          <a:ea typeface="+mn-ea"/>
                          <a:cs typeface="+mn-cs"/>
                        </a:rPr>
                        <a:t> </a:t>
                      </a:r>
                      <a:r>
                        <a:rPr lang="hr-HR" sz="950" b="0" u="none" kern="1200" baseline="0" dirty="0">
                          <a:solidFill>
                            <a:schemeClr val="tx1"/>
                          </a:solidFill>
                          <a:effectLst/>
                          <a:latin typeface="Calibri" panose="020F0502020204030204" pitchFamily="34" charset="0"/>
                          <a:ea typeface="+mn-ea"/>
                          <a:cs typeface="+mn-cs"/>
                        </a:rPr>
                        <a:t>primjenjuje se postotak rada definiran</a:t>
                      </a:r>
                      <a:r>
                        <a:rPr lang="hr-HR" sz="950" b="0" u="none" kern="1200" baseline="0" dirty="0">
                          <a:solidFill>
                            <a:srgbClr val="FF0000"/>
                          </a:solidFill>
                          <a:effectLst/>
                          <a:latin typeface="Calibri" panose="020F0502020204030204" pitchFamily="34" charset="0"/>
                          <a:ea typeface="+mn-ea"/>
                          <a:cs typeface="+mn-cs"/>
                        </a:rPr>
                        <a:t> ugovorom o dodjeli bespovratnih sredstava ili odlukom o postotku rada na projektu </a:t>
                      </a:r>
                      <a:r>
                        <a:rPr lang="hr-HR" sz="950" b="0" u="none" kern="1200" baseline="0" dirty="0">
                          <a:solidFill>
                            <a:schemeClr val="tx1"/>
                          </a:solidFill>
                          <a:effectLst/>
                          <a:latin typeface="Calibri" panose="020F0502020204030204" pitchFamily="34" charset="0"/>
                          <a:ea typeface="+mn-ea"/>
                          <a:cs typeface="+mn-cs"/>
                        </a:rPr>
                        <a:t>(npr. 35,00%)</a:t>
                      </a: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37160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dirty="0">
                        <a:solidFill>
                          <a:srgbClr val="FF0000"/>
                        </a:solidFill>
                        <a:effectLst/>
                        <a:latin typeface="Calibri" panose="020F0502020204030204" pitchFamily="34" charset="0"/>
                        <a:ea typeface="+mn-ea"/>
                        <a:cs typeface="+mn-cs"/>
                      </a:endParaRPr>
                    </a:p>
                    <a:p>
                      <a:pPr marL="137160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0" u="none" kern="1200" baseline="0" dirty="0">
                          <a:solidFill>
                            <a:schemeClr val="tx1"/>
                          </a:solidFill>
                          <a:effectLst/>
                          <a:latin typeface="Calibri" panose="020F0502020204030204" pitchFamily="34" charset="0"/>
                          <a:ea typeface="+mn-ea"/>
                          <a:cs typeface="+mn-cs"/>
                        </a:rPr>
                        <a:t>ukoliko su </a:t>
                      </a:r>
                      <a:r>
                        <a:rPr lang="hr-HR" sz="950" b="0" u="none" kern="1200" baseline="0" dirty="0">
                          <a:solidFill>
                            <a:srgbClr val="FF0000"/>
                          </a:solidFill>
                          <a:effectLst/>
                          <a:latin typeface="Calibri" panose="020F0502020204030204" pitchFamily="34" charset="0"/>
                          <a:ea typeface="+mn-ea"/>
                          <a:cs typeface="+mn-cs"/>
                        </a:rPr>
                        <a:t>REDOVNI SATI RADA OSOBE </a:t>
                      </a:r>
                      <a:r>
                        <a:rPr lang="hr-HR" sz="950" b="0" u="none" kern="1200" baseline="0" dirty="0">
                          <a:solidFill>
                            <a:schemeClr val="tx1"/>
                          </a:solidFill>
                          <a:effectLst/>
                          <a:latin typeface="Calibri" panose="020F0502020204030204" pitchFamily="34" charset="0"/>
                          <a:ea typeface="+mn-ea"/>
                          <a:cs typeface="+mn-cs"/>
                        </a:rPr>
                        <a:t>u mjesecu</a:t>
                      </a:r>
                      <a:r>
                        <a:rPr lang="hr-HR" sz="950" b="0" u="none" kern="1200" baseline="0" dirty="0">
                          <a:solidFill>
                            <a:srgbClr val="FF0000"/>
                          </a:solidFill>
                          <a:effectLst/>
                          <a:latin typeface="Calibri" panose="020F0502020204030204" pitchFamily="34" charset="0"/>
                          <a:ea typeface="+mn-ea"/>
                          <a:cs typeface="+mn-cs"/>
                        </a:rPr>
                        <a:t> </a:t>
                      </a:r>
                      <a:r>
                        <a:rPr lang="hr-HR" sz="950" b="0" u="sng" kern="1200" baseline="0" dirty="0">
                          <a:solidFill>
                            <a:srgbClr val="FF0000"/>
                          </a:solidFill>
                          <a:effectLst/>
                          <a:latin typeface="Calibri" panose="020F0502020204030204" pitchFamily="34" charset="0"/>
                          <a:ea typeface="+mn-ea"/>
                          <a:cs typeface="+mn-cs"/>
                        </a:rPr>
                        <a:t>veći od 20% </a:t>
                      </a:r>
                      <a:r>
                        <a:rPr lang="hr-HR" sz="950" b="0" u="none" kern="1200" baseline="0" dirty="0">
                          <a:solidFill>
                            <a:srgbClr val="FF0000"/>
                          </a:solidFill>
                          <a:effectLst/>
                          <a:latin typeface="Calibri" panose="020F0502020204030204" pitchFamily="34" charset="0"/>
                          <a:ea typeface="+mn-ea"/>
                          <a:cs typeface="+mn-cs"/>
                        </a:rPr>
                        <a:t>UKUPNOG MJESEČNOG FONDA SATI ZA TAJ MJESEC</a:t>
                      </a:r>
                      <a:r>
                        <a:rPr lang="hr-HR" sz="950" b="0" u="none" kern="1200" baseline="0" dirty="0">
                          <a:solidFill>
                            <a:schemeClr val="tx1"/>
                          </a:solidFill>
                          <a:effectLst/>
                          <a:latin typeface="Calibri" panose="020F0502020204030204" pitchFamily="34" charset="0"/>
                          <a:ea typeface="+mn-ea"/>
                          <a:cs typeface="+mn-cs"/>
                        </a:rPr>
                        <a:t>, primjenjuje se </a:t>
                      </a:r>
                      <a:r>
                        <a:rPr lang="hr-HR" sz="950" b="0" u="none" kern="1200" baseline="0" dirty="0">
                          <a:solidFill>
                            <a:srgbClr val="FF0000"/>
                          </a:solidFill>
                          <a:effectLst/>
                          <a:latin typeface="Calibri" panose="020F0502020204030204" pitchFamily="34" charset="0"/>
                          <a:ea typeface="+mn-ea"/>
                          <a:cs typeface="+mn-cs"/>
                        </a:rPr>
                        <a:t>izračun postotka rada temeljem redovnih sati rada </a:t>
                      </a: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a:solidFill>
                          <a:srgbClr val="FF0000"/>
                        </a:solidFill>
                        <a:effectLst/>
                        <a:latin typeface="Calibri" panose="020F0502020204030204" pitchFamily="34" charset="0"/>
                        <a:ea typeface="+mn-ea"/>
                        <a:cs typeface="+mn-cs"/>
                      </a:endParaRPr>
                    </a:p>
                    <a:p>
                      <a:pPr marL="137160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0" u="sng" kern="1200" baseline="0" dirty="0">
                        <a:solidFill>
                          <a:srgbClr val="FF0000"/>
                        </a:solidFill>
                        <a:effectLst/>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a:solidFill>
                          <a:srgbClr val="FF0000"/>
                        </a:solidFill>
                        <a:latin typeface="Calibri" panose="020F0502020204030204" pitchFamily="34" charset="0"/>
                        <a:ea typeface="+mn-ea"/>
                        <a:cs typeface="+mn-cs"/>
                      </a:endParaRPr>
                    </a:p>
                    <a:p>
                      <a:pPr marL="89535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baseline="0" dirty="0">
                        <a:solidFill>
                          <a:srgbClr val="FF0000"/>
                        </a:solidFill>
                        <a:latin typeface="Calibri" panose="020F0502020204030204" pitchFamily="34" charset="0"/>
                        <a:ea typeface="+mn-ea"/>
                        <a:cs typeface="+mn-cs"/>
                      </a:endParaRPr>
                    </a:p>
                    <a:p>
                      <a:pPr marL="89535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baseline="0" dirty="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0" kern="1200" baseline="0" dirty="0">
                          <a:solidFill>
                            <a:schemeClr val="tx1"/>
                          </a:solidFill>
                          <a:latin typeface="Calibri" panose="020F0502020204030204" pitchFamily="34" charset="0"/>
                          <a:ea typeface="+mn-ea"/>
                          <a:cs typeface="+mn-cs"/>
                        </a:rPr>
                        <a:t>postotak se iskazuje na dva decimalna mjesta ili se iskazuje indeks na četiri decimalna mjesta</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stretch>
            <a:fillRect/>
          </a:stretch>
        </p:blipFill>
        <p:spPr>
          <a:xfrm>
            <a:off x="4101537" y="1814789"/>
            <a:ext cx="1544673" cy="211092"/>
          </a:xfrm>
          <a:prstGeom prst="rect">
            <a:avLst/>
          </a:prstGeom>
        </p:spPr>
      </p:pic>
      <p:pic>
        <p:nvPicPr>
          <p:cNvPr id="10" name="Picture 9"/>
          <p:cNvPicPr>
            <a:picLocks noChangeAspect="1"/>
          </p:cNvPicPr>
          <p:nvPr/>
        </p:nvPicPr>
        <p:blipFill>
          <a:blip r:embed="rId4"/>
          <a:stretch>
            <a:fillRect/>
          </a:stretch>
        </p:blipFill>
        <p:spPr>
          <a:xfrm>
            <a:off x="3711813" y="2093064"/>
            <a:ext cx="2361486" cy="1137873"/>
          </a:xfrm>
          <a:prstGeom prst="rect">
            <a:avLst/>
          </a:prstGeom>
        </p:spPr>
      </p:pic>
      <p:pic>
        <p:nvPicPr>
          <p:cNvPr id="11" name="Picture 10"/>
          <p:cNvPicPr>
            <a:picLocks noChangeAspect="1"/>
          </p:cNvPicPr>
          <p:nvPr/>
        </p:nvPicPr>
        <p:blipFill>
          <a:blip r:embed="rId5"/>
          <a:stretch>
            <a:fillRect/>
          </a:stretch>
        </p:blipFill>
        <p:spPr>
          <a:xfrm>
            <a:off x="4101538" y="3690925"/>
            <a:ext cx="1544672" cy="218242"/>
          </a:xfrm>
          <a:prstGeom prst="rect">
            <a:avLst/>
          </a:prstGeom>
        </p:spPr>
      </p:pic>
      <p:pic>
        <p:nvPicPr>
          <p:cNvPr id="12" name="Picture 11"/>
          <p:cNvPicPr>
            <a:picLocks noChangeAspect="1"/>
          </p:cNvPicPr>
          <p:nvPr/>
        </p:nvPicPr>
        <p:blipFill>
          <a:blip r:embed="rId6"/>
          <a:stretch>
            <a:fillRect/>
          </a:stretch>
        </p:blipFill>
        <p:spPr>
          <a:xfrm>
            <a:off x="3711813" y="4008584"/>
            <a:ext cx="2361486" cy="1146988"/>
          </a:xfrm>
          <a:prstGeom prst="rect">
            <a:avLst/>
          </a:prstGeom>
        </p:spPr>
      </p:pic>
      <p:pic>
        <p:nvPicPr>
          <p:cNvPr id="13" name="Picture 12"/>
          <p:cNvPicPr>
            <a:picLocks noChangeAspect="1"/>
          </p:cNvPicPr>
          <p:nvPr/>
        </p:nvPicPr>
        <p:blipFill>
          <a:blip r:embed="rId7"/>
          <a:stretch>
            <a:fillRect/>
          </a:stretch>
        </p:blipFill>
        <p:spPr>
          <a:xfrm>
            <a:off x="2103622" y="5254990"/>
            <a:ext cx="5785698" cy="712910"/>
          </a:xfrm>
          <a:prstGeom prst="rect">
            <a:avLst/>
          </a:prstGeom>
        </p:spPr>
      </p:pic>
      <p:pic>
        <p:nvPicPr>
          <p:cNvPr id="3" name="Picture 2"/>
          <p:cNvPicPr>
            <a:picLocks noChangeAspect="1"/>
          </p:cNvPicPr>
          <p:nvPr/>
        </p:nvPicPr>
        <p:blipFill>
          <a:blip r:embed="rId8"/>
          <a:stretch>
            <a:fillRect/>
          </a:stretch>
        </p:blipFill>
        <p:spPr>
          <a:xfrm>
            <a:off x="3819342" y="6059383"/>
            <a:ext cx="2109062" cy="281246"/>
          </a:xfrm>
          <a:prstGeom prst="rect">
            <a:avLst/>
          </a:prstGeom>
        </p:spPr>
      </p:pic>
    </p:spTree>
    <p:extLst>
      <p:ext uri="{BB962C8B-B14F-4D97-AF65-F5344CB8AC3E}">
        <p14:creationId xmlns:p14="http://schemas.microsoft.com/office/powerpoint/2010/main" val="207884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3290" y="798112"/>
          <a:ext cx="8897420" cy="5445463"/>
        </p:xfrm>
        <a:graphic>
          <a:graphicData uri="http://schemas.openxmlformats.org/drawingml/2006/table">
            <a:tbl>
              <a:tblPr firstRow="1" bandRow="1">
                <a:tableStyleId>{5C22544A-7EE6-4342-B048-85BDC9FD1C3A}</a:tableStyleId>
              </a:tblPr>
              <a:tblGrid>
                <a:gridCol w="997125">
                  <a:extLst>
                    <a:ext uri="{9D8B030D-6E8A-4147-A177-3AD203B41FA5}">
                      <a16:colId xmlns:a16="http://schemas.microsoft.com/office/drawing/2014/main" val="20000"/>
                    </a:ext>
                  </a:extLst>
                </a:gridCol>
                <a:gridCol w="7900295">
                  <a:extLst>
                    <a:ext uri="{9D8B030D-6E8A-4147-A177-3AD203B41FA5}">
                      <a16:colId xmlns:a16="http://schemas.microsoft.com/office/drawing/2014/main" val="20001"/>
                    </a:ext>
                  </a:extLst>
                </a:gridCol>
              </a:tblGrid>
              <a:tr h="310000">
                <a:tc>
                  <a:txBody>
                    <a:bodyPr/>
                    <a:lstStyle/>
                    <a:p>
                      <a:pPr algn="ctr"/>
                      <a:r>
                        <a:rPr lang="hr-HR" sz="1400" dirty="0">
                          <a:solidFill>
                            <a:schemeClr val="tx1"/>
                          </a:solidFill>
                        </a:rPr>
                        <a:t>TROŠAK</a:t>
                      </a:r>
                    </a:p>
                  </a:txBody>
                  <a:tcPr>
                    <a:solidFill>
                      <a:schemeClr val="tx2">
                        <a:lumMod val="20000"/>
                        <a:lumOff val="80000"/>
                      </a:schemeClr>
                    </a:solidFill>
                  </a:tcPr>
                </a:tc>
                <a:tc>
                  <a:txBody>
                    <a:bodyPr/>
                    <a:lstStyle/>
                    <a:p>
                      <a:pPr algn="ctr"/>
                      <a:r>
                        <a:rPr lang="pl-PL" sz="1400" dirty="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25392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200" b="1" dirty="0">
                          <a:solidFill>
                            <a:schemeClr val="tx1"/>
                          </a:solidFill>
                        </a:rPr>
                        <a:t>Trošak rada osoba na projektu</a:t>
                      </a:r>
                    </a:p>
                  </a:txBody>
                  <a:tcPr anchor="ctr">
                    <a:solidFill>
                      <a:schemeClr val="tx2">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950" b="0" u="sng" dirty="0">
                          <a:solidFill>
                            <a:schemeClr val="tx1"/>
                          </a:solidFill>
                          <a:latin typeface="Calibri" panose="020F0502020204030204" pitchFamily="34" charset="0"/>
                        </a:rPr>
                        <a:t>Stvarno nastali</a:t>
                      </a:r>
                      <a:r>
                        <a:rPr lang="hr-HR" sz="950" b="0" u="sng" baseline="0" dirty="0">
                          <a:solidFill>
                            <a:schemeClr val="tx1"/>
                          </a:solidFill>
                          <a:latin typeface="Calibri" panose="020F0502020204030204" pitchFamily="34" charset="0"/>
                        </a:rPr>
                        <a:t> izdatak</a:t>
                      </a:r>
                    </a:p>
                    <a:p>
                      <a:pPr marL="1828800" marR="0" lvl="4"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dirty="0">
                        <a:solidFill>
                          <a:srgbClr val="FF0000"/>
                        </a:solidFill>
                        <a:latin typeface="Calibri" panose="020F0502020204030204" pitchFamily="34" charset="0"/>
                      </a:endParaRPr>
                    </a:p>
                    <a:p>
                      <a:pPr marL="0" indent="0" algn="just">
                        <a:buFont typeface="Arial" panose="020B0604020202020204" pitchFamily="34" charset="0"/>
                        <a:buNone/>
                      </a:pPr>
                      <a:r>
                        <a:rPr lang="hr-HR" sz="950" b="1" u="sng" kern="1200" baseline="0" dirty="0">
                          <a:solidFill>
                            <a:schemeClr val="tx1"/>
                          </a:solidFill>
                          <a:effectLst/>
                          <a:latin typeface="Calibri" panose="020F0502020204030204" pitchFamily="34" charset="0"/>
                          <a:ea typeface="+mn-ea"/>
                          <a:cs typeface="+mn-cs"/>
                        </a:rPr>
                        <a:t>Neprihvatljivo:</a:t>
                      </a:r>
                      <a:r>
                        <a:rPr lang="hr-HR" sz="950" b="0" kern="1200" baseline="0" dirty="0">
                          <a:solidFill>
                            <a:schemeClr val="tx1"/>
                          </a:solidFill>
                          <a:effectLst/>
                          <a:latin typeface="Calibri" panose="020F0502020204030204" pitchFamily="34" charset="0"/>
                          <a:ea typeface="+mn-ea"/>
                          <a:cs typeface="+mn-cs"/>
                        </a:rPr>
                        <a:t> jubilarne nagrade, naknade za odvojeni život, otpremnine, doprinosi za dobrovoljna zdravstvena ili mirovinska osiguranja koja nisu obvezna prema nacionalnom zakonodavstvu, naknade plaća za vrijeme privremene nesposobnosti za rad koje snosi HZZO, jednokratne naknade i potpore koje se isplaćuju u određenim okolnostima i ne svim radnicima</a:t>
                      </a:r>
                    </a:p>
                    <a:p>
                      <a:pPr marL="0" indent="0" algn="just">
                        <a:buFont typeface="Arial" panose="020B0604020202020204" pitchFamily="34" charset="0"/>
                        <a:buNone/>
                      </a:pPr>
                      <a:endParaRPr lang="hr-HR" sz="950" b="0" kern="1200" baseline="0" dirty="0">
                        <a:solidFill>
                          <a:schemeClr val="tx1"/>
                        </a:solidFill>
                        <a:effectLst/>
                        <a:latin typeface="Calibri" panose="020F0502020204030204" pitchFamily="34" charset="0"/>
                        <a:ea typeface="+mn-ea"/>
                        <a:cs typeface="+mn-cs"/>
                      </a:endParaRPr>
                    </a:p>
                    <a:p>
                      <a:pPr marL="0" indent="0" algn="just">
                        <a:buFont typeface="Arial" panose="020B0604020202020204" pitchFamily="34" charset="0"/>
                        <a:buNone/>
                      </a:pPr>
                      <a:endParaRPr lang="hr-HR" sz="950" b="0" dirty="0">
                        <a:solidFill>
                          <a:schemeClr val="tx1"/>
                        </a:solidFill>
                        <a:latin typeface="Calibri" panose="020F050202020403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noProof="0" dirty="0">
                          <a:solidFill>
                            <a:schemeClr val="tx1"/>
                          </a:solidFill>
                          <a:latin typeface="Calibri" panose="020F0502020204030204" pitchFamily="34" charset="0"/>
                          <a:ea typeface="+mn-ea"/>
                          <a:cs typeface="+mn-cs"/>
                        </a:rPr>
                        <a:t>Troškovi prijevoza na posao i s posla</a:t>
                      </a: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moraju biti u skladu s izvorima radnoga prava koji ga obvezuje: UOR, pravilnikom o radu  ili nekim drugim odgovarajućim internim aktom</a:t>
                      </a:r>
                      <a:r>
                        <a:rPr lang="hr-HR" sz="950" kern="1200" baseline="0" dirty="0">
                          <a:solidFill>
                            <a:schemeClr val="tx1"/>
                          </a:solidFill>
                          <a:latin typeface="Calibri" panose="020F0502020204030204" pitchFamily="34" charset="0"/>
                          <a:ea typeface="+mn-ea"/>
                          <a:cs typeface="+mn-cs"/>
                        </a:rPr>
                        <a:t> institucije</a:t>
                      </a:r>
                    </a:p>
                    <a:p>
                      <a:pPr marL="628650" lvl="1" indent="-171450" algn="just">
                        <a:buFont typeface="Arial" panose="020B0604020202020204" pitchFamily="34" charset="0"/>
                        <a:buChar char="•"/>
                      </a:pPr>
                      <a:r>
                        <a:rPr lang="hr-HR" sz="950" kern="1200" baseline="0" dirty="0">
                          <a:solidFill>
                            <a:schemeClr val="tx1"/>
                          </a:solidFill>
                          <a:latin typeface="Calibri" panose="020F0502020204030204" pitchFamily="34" charset="0"/>
                          <a:ea typeface="+mn-ea"/>
                          <a:cs typeface="+mn-cs"/>
                        </a:rPr>
                        <a:t>prihvatljivi do visine mjesečne karte na odgovarajućoj relaciji (nije potreban račun, moguća dostava potvrde, cjenika)</a:t>
                      </a:r>
                    </a:p>
                    <a:p>
                      <a:pPr marL="628650" lvl="1" indent="-171450" algn="just">
                        <a:buFont typeface="Arial" panose="020B0604020202020204" pitchFamily="34" charset="0"/>
                        <a:buChar char="•"/>
                      </a:pPr>
                      <a:r>
                        <a:rPr lang="hr-HR" sz="950" kern="1200" baseline="0" dirty="0">
                          <a:solidFill>
                            <a:schemeClr val="tx1"/>
                          </a:solidFill>
                          <a:latin typeface="Calibri" panose="020F0502020204030204" pitchFamily="34" charset="0"/>
                          <a:ea typeface="+mn-ea"/>
                          <a:cs typeface="+mn-cs"/>
                        </a:rPr>
                        <a:t>ukoliko </a:t>
                      </a:r>
                      <a:r>
                        <a:rPr lang="hr-HR" sz="1000" dirty="0"/>
                        <a:t>na određenom području odnosno udaljenosti nema organiziranog javnog prijevoza</a:t>
                      </a:r>
                    </a:p>
                    <a:p>
                      <a:pPr marL="1085850" lvl="2" indent="-171450" algn="just">
                        <a:buFont typeface="Arial" panose="020B0604020202020204" pitchFamily="34" charset="0"/>
                        <a:buChar char="•"/>
                      </a:pPr>
                      <a:r>
                        <a:rPr lang="hr-HR" sz="1000" dirty="0"/>
                        <a:t>prema visini cijene prijevoza koja je utvrđena na približno jednakim udaljenostima na kojima je organiziran prijevoz</a:t>
                      </a:r>
                    </a:p>
                    <a:p>
                      <a:pPr marL="628650" lvl="1" indent="-171450" algn="just">
                        <a:buFont typeface="Arial" panose="020B0604020202020204" pitchFamily="34" charset="0"/>
                        <a:buChar char="•"/>
                      </a:pPr>
                      <a:r>
                        <a:rPr lang="hr-HR" sz="950" kern="1200" baseline="0" dirty="0">
                          <a:solidFill>
                            <a:schemeClr val="tx1"/>
                          </a:solidFill>
                          <a:latin typeface="Calibri" panose="020F0502020204030204" pitchFamily="34" charset="0"/>
                          <a:ea typeface="+mn-ea"/>
                          <a:cs typeface="+mn-cs"/>
                        </a:rPr>
                        <a:t>iskazani na obračunskoj listi ili drugom popratnom dokumentu </a:t>
                      </a:r>
                    </a:p>
                    <a:p>
                      <a:pPr marL="628650" lvl="1" indent="-171450" algn="just">
                        <a:buFont typeface="Arial" panose="020B0604020202020204" pitchFamily="34" charset="0"/>
                        <a:buChar char="•"/>
                      </a:pPr>
                      <a:endParaRPr lang="hr-HR" sz="950" kern="1200" baseline="0" dirty="0">
                        <a:solidFill>
                          <a:schemeClr val="tx1"/>
                        </a:solidFill>
                        <a:latin typeface="Calibri" panose="020F0502020204030204" pitchFamily="34" charset="0"/>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dirty="0">
                          <a:solidFill>
                            <a:schemeClr val="tx1"/>
                          </a:solidFill>
                          <a:latin typeface="Calibri" panose="020F0502020204030204" pitchFamily="34" charset="0"/>
                        </a:rPr>
                        <a:t>dokument</a:t>
                      </a:r>
                      <a:r>
                        <a:rPr lang="hr-HR" sz="950" b="1" baseline="0" dirty="0">
                          <a:solidFill>
                            <a:schemeClr val="tx1"/>
                          </a:solidFill>
                          <a:latin typeface="Calibri" panose="020F0502020204030204" pitchFamily="34" charset="0"/>
                        </a:rPr>
                        <a:t> plaćanja troška</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Bankovni izvod</a:t>
                      </a:r>
                      <a:r>
                        <a:rPr lang="hr-HR" sz="950" dirty="0">
                          <a:solidFill>
                            <a:schemeClr val="tx1"/>
                          </a:solidFill>
                          <a:latin typeface="Calibri" panose="020F0502020204030204" pitchFamily="34" charset="0"/>
                        </a:rPr>
                        <a:t>, JOPPD obrazac,</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Blagajnički izvještaj</a:t>
                      </a:r>
                      <a:r>
                        <a:rPr lang="hr-HR" sz="950" dirty="0">
                          <a:solidFill>
                            <a:schemeClr val="tx1"/>
                          </a:solidFill>
                          <a:latin typeface="Calibri" panose="020F0502020204030204" pitchFamily="34" charset="0"/>
                        </a:rPr>
                        <a:t>,</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Isplatnica</a:t>
                      </a:r>
                      <a:endParaRPr lang="hr-HR" sz="950" baseline="0" dirty="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0001"/>
                  </a:ext>
                </a:extLst>
              </a:tr>
              <a:tr h="2596249">
                <a:tc>
                  <a:txBody>
                    <a:bodyPr/>
                    <a:lstStyle/>
                    <a:p>
                      <a:pPr algn="ctr"/>
                      <a:r>
                        <a:rPr lang="hr-HR" sz="1200" b="1" dirty="0">
                          <a:solidFill>
                            <a:schemeClr val="tx1"/>
                          </a:solidFill>
                        </a:rPr>
                        <a:t>Trošak vanjskih usluga</a:t>
                      </a:r>
                    </a:p>
                  </a:txBody>
                  <a:tcPr anchor="ctr">
                    <a:solidFill>
                      <a:schemeClr val="tx2">
                        <a:lumMod val="20000"/>
                        <a:lumOff val="80000"/>
                      </a:schemeClr>
                    </a:solidFill>
                  </a:tcPr>
                </a:tc>
                <a:tc>
                  <a:txBody>
                    <a:bodyPr/>
                    <a:lstStyle/>
                    <a:p>
                      <a:pPr marL="0" indent="0" algn="just">
                        <a:buFont typeface="Arial" panose="020B0604020202020204" pitchFamily="34" charset="0"/>
                        <a:buNone/>
                      </a:pPr>
                      <a:endParaRPr lang="hr-HR" sz="950" b="1" dirty="0">
                        <a:solidFill>
                          <a:schemeClr val="tx1"/>
                        </a:solidFill>
                        <a:latin typeface="Calibri" panose="020F0502020204030204" pitchFamily="34" charset="0"/>
                      </a:endParaRPr>
                    </a:p>
                    <a:p>
                      <a:pPr marL="0" indent="0" algn="just">
                        <a:buFont typeface="Arial" panose="020B0604020202020204" pitchFamily="34" charset="0"/>
                        <a:buNone/>
                      </a:pPr>
                      <a:r>
                        <a:rPr lang="hr-HR" sz="950" b="1" dirty="0">
                          <a:solidFill>
                            <a:schemeClr val="tx1"/>
                          </a:solidFill>
                          <a:latin typeface="Calibri" panose="020F0502020204030204" pitchFamily="34" charset="0"/>
                        </a:rPr>
                        <a:t>Obavljane usluge ovisno o vrsti natječajne procedure mogu biti temeljene</a:t>
                      </a:r>
                      <a:r>
                        <a:rPr lang="hr-HR" sz="950" b="1" baseline="0" dirty="0">
                          <a:solidFill>
                            <a:schemeClr val="tx1"/>
                          </a:solidFill>
                          <a:latin typeface="Calibri" panose="020F0502020204030204" pitchFamily="34" charset="0"/>
                        </a:rPr>
                        <a:t> na</a:t>
                      </a:r>
                      <a:r>
                        <a:rPr lang="hr-HR" sz="950" b="1" dirty="0">
                          <a:solidFill>
                            <a:schemeClr val="tx1"/>
                          </a:solidFill>
                          <a:latin typeface="Calibri" panose="020F0502020204030204" pitchFamily="34" charset="0"/>
                        </a:rPr>
                        <a:t> sljedećoj dokumentaciji:</a:t>
                      </a:r>
                    </a:p>
                    <a:p>
                      <a:pPr marL="742950" lvl="1" indent="-285750" algn="just">
                        <a:buFont typeface="Arial" panose="020B0604020202020204" pitchFamily="34" charset="0"/>
                        <a:buChar char="•"/>
                      </a:pPr>
                      <a:r>
                        <a:rPr lang="hr-HR" sz="950" dirty="0">
                          <a:solidFill>
                            <a:schemeClr val="tx1"/>
                          </a:solidFill>
                          <a:latin typeface="Calibri" panose="020F0502020204030204" pitchFamily="34" charset="0"/>
                        </a:rPr>
                        <a:t>račun ili ugovor (ako ih provodi pravna osoba ili fizička osoba koja obavlja samostalnu djelatnost)</a:t>
                      </a:r>
                    </a:p>
                    <a:p>
                      <a:pPr marL="742950" lvl="1" indent="-285750" algn="just">
                        <a:buFont typeface="Arial" panose="020B0604020202020204" pitchFamily="34" charset="0"/>
                        <a:buChar char="•"/>
                      </a:pPr>
                      <a:r>
                        <a:rPr lang="hr-HR" sz="950" dirty="0">
                          <a:solidFill>
                            <a:schemeClr val="tx1"/>
                          </a:solidFill>
                          <a:latin typeface="Calibri" panose="020F0502020204030204" pitchFamily="34" charset="0"/>
                        </a:rPr>
                        <a:t>ugovora o djelu ili ugovora o autorskom honoraru (sukladno čl. 5 Zakona o autorskim pravima i srodnim pravima) i sl. (ako ih provodi fizička osoba)</a:t>
                      </a:r>
                    </a:p>
                    <a:p>
                      <a:pPr marL="742950" lvl="1" indent="-285750" algn="just">
                        <a:buFont typeface="Arial" panose="020B0604020202020204" pitchFamily="34" charset="0"/>
                        <a:buChar char="•"/>
                      </a:pPr>
                      <a:r>
                        <a:rPr lang="hr-HR" sz="950" baseline="0" dirty="0">
                          <a:solidFill>
                            <a:schemeClr val="tx1"/>
                          </a:solidFill>
                          <a:latin typeface="Calibri" panose="020F0502020204030204" pitchFamily="34" charset="0"/>
                        </a:rPr>
                        <a:t>dokaz o pružanju usluga, dokaz o primitku robe (tijekom provedbe projekta)</a:t>
                      </a:r>
                    </a:p>
                    <a:p>
                      <a:pPr marL="742950" lvl="1" indent="-285750" algn="just">
                        <a:buFont typeface="Arial" panose="020B0604020202020204" pitchFamily="34" charset="0"/>
                        <a:buChar char="•"/>
                      </a:pPr>
                      <a:r>
                        <a:rPr lang="hr-HR" sz="950" dirty="0">
                          <a:solidFill>
                            <a:schemeClr val="tx1"/>
                          </a:solidFill>
                          <a:latin typeface="Calibri" panose="020F0502020204030204" pitchFamily="34" charset="0"/>
                        </a:rPr>
                        <a:t>popis sudionika, potpisna lista, prezentacije i ostali radni materijali, izvještaji, evaluacijski upitnici sudionika, fotografije, zapisnici,</a:t>
                      </a:r>
                      <a:r>
                        <a:rPr lang="hr-HR" sz="950" baseline="0" dirty="0">
                          <a:solidFill>
                            <a:schemeClr val="tx1"/>
                          </a:solidFill>
                          <a:latin typeface="Calibri" panose="020F0502020204030204" pitchFamily="34" charset="0"/>
                        </a:rPr>
                        <a:t> potvrde o završenim edukacijama i sl. (kada se radi o </a:t>
                      </a:r>
                      <a:r>
                        <a:rPr lang="hr-HR" sz="950" dirty="0">
                          <a:solidFill>
                            <a:schemeClr val="tx1"/>
                          </a:solidFill>
                          <a:latin typeface="Calibri" panose="020F0502020204030204" pitchFamily="34" charset="0"/>
                        </a:rPr>
                        <a:t>troškovima</a:t>
                      </a:r>
                      <a:r>
                        <a:rPr lang="hr-HR" sz="950" baseline="0" dirty="0">
                          <a:solidFill>
                            <a:schemeClr val="tx1"/>
                          </a:solidFill>
                          <a:latin typeface="Calibri" panose="020F0502020204030204" pitchFamily="34" charset="0"/>
                        </a:rPr>
                        <a:t> vezanim za r</a:t>
                      </a:r>
                      <a:r>
                        <a:rPr lang="hr-HR" sz="950" dirty="0">
                          <a:solidFill>
                            <a:schemeClr val="tx1"/>
                          </a:solidFill>
                          <a:latin typeface="Calibri" panose="020F0502020204030204" pitchFamily="34" charset="0"/>
                        </a:rPr>
                        <a:t>adionice,</a:t>
                      </a:r>
                      <a:r>
                        <a:rPr lang="hr-HR" sz="950" baseline="0" dirty="0">
                          <a:solidFill>
                            <a:schemeClr val="tx1"/>
                          </a:solidFill>
                          <a:latin typeface="Calibri" panose="020F0502020204030204" pitchFamily="34" charset="0"/>
                        </a:rPr>
                        <a:t> konferencije, seminare, sastanke, edukacije i sl.)</a:t>
                      </a:r>
                      <a:endParaRPr lang="hr-HR" sz="950" dirty="0">
                        <a:solidFill>
                          <a:schemeClr val="tx1"/>
                        </a:solidFill>
                        <a:latin typeface="Calibri" panose="020F0502020204030204" pitchFamily="34" charset="0"/>
                      </a:endParaRPr>
                    </a:p>
                    <a:p>
                      <a:pPr marL="742950" lvl="1" indent="-285750" algn="just">
                        <a:buFont typeface="Arial" panose="020B0604020202020204" pitchFamily="34" charset="0"/>
                        <a:buChar char="•"/>
                      </a:pPr>
                      <a:r>
                        <a:rPr lang="hr-HR" sz="950" dirty="0">
                          <a:solidFill>
                            <a:schemeClr val="tx1"/>
                          </a:solidFill>
                          <a:latin typeface="Calibri" panose="020F0502020204030204" pitchFamily="34" charset="0"/>
                        </a:rPr>
                        <a:t>publikacije, letci, promotivni materijali (p</a:t>
                      </a:r>
                      <a:r>
                        <a:rPr lang="vi-VN" sz="950" dirty="0">
                          <a:solidFill>
                            <a:schemeClr val="tx1"/>
                          </a:solidFill>
                          <a:latin typeface="Calibri" panose="020F0502020204030204" pitchFamily="34" charset="0"/>
                        </a:rPr>
                        <a:t>rimjerak mora biti pohranjen u arhivu i dostavljen </a:t>
                      </a:r>
                      <a:r>
                        <a:rPr lang="hr-HR" sz="950" dirty="0">
                          <a:solidFill>
                            <a:schemeClr val="tx1"/>
                          </a:solidFill>
                          <a:latin typeface="Calibri" panose="020F0502020204030204" pitchFamily="34" charset="0"/>
                        </a:rPr>
                        <a:t>PT2</a:t>
                      </a:r>
                      <a:r>
                        <a:rPr lang="vi-VN" sz="950" dirty="0">
                          <a:solidFill>
                            <a:schemeClr val="tx1"/>
                          </a:solidFill>
                          <a:latin typeface="Calibri" panose="020F0502020204030204" pitchFamily="34" charset="0"/>
                        </a:rPr>
                        <a:t> </a:t>
                      </a:r>
                      <a:r>
                        <a:rPr lang="hr-HR" sz="950" dirty="0">
                          <a:solidFill>
                            <a:schemeClr val="tx1"/>
                          </a:solidFill>
                          <a:latin typeface="Calibri" panose="020F0502020204030204" pitchFamily="34" charset="0"/>
                        </a:rPr>
                        <a:t>sa</a:t>
                      </a:r>
                      <a:r>
                        <a:rPr lang="hr-HR" sz="950" baseline="0" dirty="0">
                          <a:solidFill>
                            <a:schemeClr val="tx1"/>
                          </a:solidFill>
                          <a:latin typeface="Calibri" panose="020F0502020204030204" pitchFamily="34" charset="0"/>
                        </a:rPr>
                        <a:t> ZNS-om te </a:t>
                      </a:r>
                      <a:r>
                        <a:rPr lang="hr-HR" sz="950" u="sng" baseline="0" dirty="0">
                          <a:solidFill>
                            <a:schemeClr val="tx1"/>
                          </a:solidFill>
                          <a:latin typeface="Calibri" panose="020F0502020204030204" pitchFamily="34" charset="0"/>
                        </a:rPr>
                        <a:t>moraju biti osigurani elementi vidljivosti</a:t>
                      </a:r>
                      <a:r>
                        <a:rPr lang="hr-HR" sz="950" baseline="0" dirty="0">
                          <a:solidFill>
                            <a:schemeClr val="tx1"/>
                          </a:solidFill>
                          <a:latin typeface="Calibri" panose="020F0502020204030204" pitchFamily="34" charset="0"/>
                        </a:rPr>
                        <a:t>)</a:t>
                      </a:r>
                    </a:p>
                    <a:p>
                      <a:pPr marL="457200" lvl="1" indent="0" algn="just">
                        <a:buFont typeface="Arial" panose="020B0604020202020204" pitchFamily="34" charset="0"/>
                        <a:buNone/>
                      </a:pPr>
                      <a:endParaRPr lang="hr-HR" sz="950" baseline="0" dirty="0">
                        <a:solidFill>
                          <a:schemeClr val="tx1"/>
                        </a:solidFill>
                        <a:latin typeface="Calibri" panose="020F0502020204030204" pitchFamily="34" charset="0"/>
                      </a:endParaRP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a:solidFill>
                            <a:srgbClr val="FF0000"/>
                          </a:solidFill>
                          <a:latin typeface="Calibri" panose="020F0502020204030204" pitchFamily="34" charset="0"/>
                        </a:rPr>
                        <a:t>za  troškove u stranoj valuti preračun u kune vrši se prema srednjem tečaju HNB-a</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a:solidFill>
                            <a:srgbClr val="FF0000"/>
                          </a:solidFill>
                          <a:latin typeface="Calibri" panose="020F0502020204030204" pitchFamily="34" charset="0"/>
                        </a:rPr>
                        <a:t>gubici zbog fluktuacija valutnih tečaja neprihvatljiv su trošak (sukladno članku 5.1. Posebnih uvjeta Ugovora) </a:t>
                      </a:r>
                    </a:p>
                    <a:p>
                      <a:pPr marL="0" indent="0" algn="just">
                        <a:buFont typeface="Arial" panose="020B0604020202020204" pitchFamily="34" charset="0"/>
                        <a:buNone/>
                      </a:pPr>
                      <a:endParaRPr lang="hr-HR" sz="950" baseline="0" dirty="0">
                        <a:solidFill>
                          <a:srgbClr val="FF0000"/>
                        </a:solidFill>
                        <a:latin typeface="Calibri" panose="020F0502020204030204" pitchFamily="34" charset="0"/>
                      </a:endParaRPr>
                    </a:p>
                    <a:p>
                      <a:pPr marL="285750" indent="-285750" algn="just">
                        <a:buFont typeface="Arial" panose="020B0604020202020204" pitchFamily="34" charset="0"/>
                        <a:buChar char="•"/>
                      </a:pPr>
                      <a:r>
                        <a:rPr lang="hr-HR" sz="950" baseline="0" dirty="0">
                          <a:solidFill>
                            <a:srgbClr val="FF0000"/>
                          </a:solidFill>
                          <a:latin typeface="Calibri" panose="020F0502020204030204" pitchFamily="34" charset="0"/>
                        </a:rPr>
                        <a:t>mrežna stranica – mora biti isključivo vezana uz provedbu projekta da bi bila prihvatljiva kao izravan trošak</a:t>
                      </a:r>
                    </a:p>
                    <a:p>
                      <a:pPr marL="0" indent="0" algn="just">
                        <a:buFont typeface="Arial" panose="020B0604020202020204" pitchFamily="34" charset="0"/>
                        <a:buNone/>
                      </a:pPr>
                      <a:endParaRPr lang="hr-HR" sz="950" baseline="0" dirty="0">
                        <a:solidFill>
                          <a:srgbClr val="FF0000"/>
                        </a:solidFill>
                        <a:latin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dirty="0">
                          <a:solidFill>
                            <a:schemeClr val="tx1"/>
                          </a:solidFill>
                          <a:latin typeface="Calibri" panose="020F0502020204030204" pitchFamily="34" charset="0"/>
                        </a:rPr>
                        <a:t>dokument</a:t>
                      </a:r>
                      <a:r>
                        <a:rPr lang="hr-HR" sz="950" b="1" baseline="0" dirty="0">
                          <a:solidFill>
                            <a:schemeClr val="tx1"/>
                          </a:solidFill>
                          <a:latin typeface="Calibri" panose="020F0502020204030204" pitchFamily="34" charset="0"/>
                        </a:rPr>
                        <a:t> plaćanja troška</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Bankovni izvod</a:t>
                      </a:r>
                      <a:r>
                        <a:rPr lang="hr-HR" sz="950" dirty="0">
                          <a:solidFill>
                            <a:schemeClr val="tx1"/>
                          </a:solidFill>
                          <a:latin typeface="Calibri" panose="020F0502020204030204" pitchFamily="34" charset="0"/>
                        </a:rPr>
                        <a:t>,</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JOPPD obrazac</a:t>
                      </a:r>
                      <a:r>
                        <a:rPr lang="hr-HR" sz="950" dirty="0">
                          <a:solidFill>
                            <a:schemeClr val="tx1"/>
                          </a:solidFill>
                          <a:latin typeface="Calibri" panose="020F0502020204030204" pitchFamily="34" charset="0"/>
                        </a:rPr>
                        <a:t>,</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Blagajnički izvještaj</a:t>
                      </a:r>
                      <a:r>
                        <a:rPr lang="hr-HR" sz="950" dirty="0">
                          <a:solidFill>
                            <a:schemeClr val="tx1"/>
                          </a:solidFill>
                          <a:latin typeface="Calibri" panose="020F0502020204030204" pitchFamily="34" charset="0"/>
                        </a:rPr>
                        <a:t>,</a:t>
                      </a:r>
                      <a:r>
                        <a:rPr lang="hr-HR" sz="950" baseline="0" dirty="0">
                          <a:solidFill>
                            <a:schemeClr val="tx1"/>
                          </a:solidFill>
                          <a:latin typeface="Calibri" panose="020F0502020204030204" pitchFamily="34" charset="0"/>
                        </a:rPr>
                        <a:t> </a:t>
                      </a:r>
                      <a:r>
                        <a:rPr lang="vi-VN" sz="950" dirty="0">
                          <a:solidFill>
                            <a:schemeClr val="tx1"/>
                          </a:solidFill>
                          <a:latin typeface="Calibri" panose="020F0502020204030204" pitchFamily="34" charset="0"/>
                        </a:rPr>
                        <a:t>Isplatnica</a:t>
                      </a:r>
                      <a:endParaRPr lang="hr-HR" sz="950" dirty="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59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024759">
                  <a:extLst>
                    <a:ext uri="{9D8B030D-6E8A-4147-A177-3AD203B41FA5}">
                      <a16:colId xmlns:a16="http://schemas.microsoft.com/office/drawing/2014/main" val="20000"/>
                    </a:ext>
                  </a:extLst>
                </a:gridCol>
                <a:gridCol w="8119241">
                  <a:extLst>
                    <a:ext uri="{9D8B030D-6E8A-4147-A177-3AD203B41FA5}">
                      <a16:colId xmlns:a16="http://schemas.microsoft.com/office/drawing/2014/main" val="20001"/>
                    </a:ext>
                  </a:extLst>
                </a:gridCol>
              </a:tblGrid>
              <a:tr h="316045">
                <a:tc>
                  <a:txBody>
                    <a:bodyPr/>
                    <a:lstStyle/>
                    <a:p>
                      <a:pPr algn="ctr"/>
                      <a:r>
                        <a:rPr lang="hr-HR" sz="1400" dirty="0">
                          <a:solidFill>
                            <a:schemeClr val="tx1"/>
                          </a:solidFill>
                        </a:rPr>
                        <a:t>TROŠAK</a:t>
                      </a:r>
                    </a:p>
                  </a:txBody>
                  <a:tcPr>
                    <a:solidFill>
                      <a:schemeClr val="tx2">
                        <a:lumMod val="20000"/>
                        <a:lumOff val="80000"/>
                      </a:schemeClr>
                    </a:solidFill>
                  </a:tcPr>
                </a:tc>
                <a:tc>
                  <a:txBody>
                    <a:bodyPr/>
                    <a:lstStyle/>
                    <a:p>
                      <a:pPr algn="ctr"/>
                      <a:r>
                        <a:rPr lang="pl-PL" sz="1400" dirty="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2749408">
                <a:tc rowSpan="3">
                  <a:txBody>
                    <a:bodyPr/>
                    <a:lstStyle/>
                    <a:p>
                      <a:pPr algn="ctr"/>
                      <a:r>
                        <a:rPr lang="hr-HR" sz="1200" b="1" dirty="0">
                          <a:solidFill>
                            <a:schemeClr val="tx1"/>
                          </a:solidFill>
                        </a:rPr>
                        <a:t>Trošak povezan s radom</a:t>
                      </a:r>
                    </a:p>
                    <a:p>
                      <a:pPr algn="ctr"/>
                      <a:r>
                        <a:rPr lang="hr-HR" sz="1200" b="1" dirty="0">
                          <a:solidFill>
                            <a:schemeClr val="tx1"/>
                          </a:solidFill>
                        </a:rPr>
                        <a:t>–</a:t>
                      </a:r>
                    </a:p>
                    <a:p>
                      <a:pPr algn="ctr"/>
                      <a:r>
                        <a:rPr lang="hr-HR" sz="1200" b="1" dirty="0">
                          <a:solidFill>
                            <a:schemeClr val="tx1"/>
                          </a:solidFill>
                        </a:rPr>
                        <a:t> troškovi službenih putovanja</a:t>
                      </a:r>
                    </a:p>
                  </a:txBody>
                  <a:tcPr anchor="ctr">
                    <a:solidFill>
                      <a:schemeClr val="tx2">
                        <a:lumMod val="20000"/>
                        <a:lumOff val="80000"/>
                      </a:schemeClr>
                    </a:solidFill>
                  </a:tcPr>
                </a:tc>
                <a:tc>
                  <a:txBody>
                    <a:bodyPr/>
                    <a:lstStyle/>
                    <a:p>
                      <a:pPr marL="0" indent="0" algn="just">
                        <a:buFont typeface="Arial" panose="020B0604020202020204" pitchFamily="34" charset="0"/>
                        <a:buNone/>
                      </a:pPr>
                      <a:r>
                        <a:rPr lang="hr-HR" sz="950" b="1" dirty="0">
                          <a:solidFill>
                            <a:schemeClr val="tx1"/>
                          </a:solidFill>
                          <a:latin typeface="Calibri" panose="020F0502020204030204" pitchFamily="34" charset="0"/>
                        </a:rPr>
                        <a:t>Troškovi prijevoza</a:t>
                      </a: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dokumentacija</a:t>
                      </a:r>
                    </a:p>
                    <a:p>
                      <a:pPr marL="1085850" lvl="2" indent="-171450" algn="just">
                        <a:buFontTx/>
                        <a:buChar char="-"/>
                      </a:pPr>
                      <a:r>
                        <a:rPr lang="hr-HR" sz="950" b="1" kern="1200" dirty="0">
                          <a:solidFill>
                            <a:schemeClr val="tx1"/>
                          </a:solidFill>
                          <a:latin typeface="Calibri" panose="020F0502020204030204" pitchFamily="34" charset="0"/>
                          <a:ea typeface="+mn-ea"/>
                          <a:cs typeface="+mn-cs"/>
                        </a:rPr>
                        <a:t>Račun</a:t>
                      </a:r>
                      <a:r>
                        <a:rPr lang="hr-HR" sz="950" kern="1200" dirty="0">
                          <a:solidFill>
                            <a:schemeClr val="tx1"/>
                          </a:solidFill>
                          <a:latin typeface="Calibri" panose="020F0502020204030204" pitchFamily="34" charset="0"/>
                          <a:ea typeface="+mn-ea"/>
                          <a:cs typeface="+mn-cs"/>
                        </a:rPr>
                        <a:t> (za kupljenu kartu, za kupljeno gorivo, za</a:t>
                      </a:r>
                      <a:r>
                        <a:rPr lang="hr-HR" sz="950" kern="1200" baseline="0" dirty="0">
                          <a:solidFill>
                            <a:schemeClr val="tx1"/>
                          </a:solidFill>
                          <a:latin typeface="Calibri" panose="020F0502020204030204" pitchFamily="34" charset="0"/>
                          <a:ea typeface="+mn-ea"/>
                          <a:cs typeface="+mn-cs"/>
                        </a:rPr>
                        <a:t> cestarinu, tunelarinu i sl.)</a:t>
                      </a:r>
                      <a:endParaRPr lang="hr-HR" sz="950" kern="1200" dirty="0">
                        <a:solidFill>
                          <a:schemeClr val="tx1"/>
                        </a:solidFill>
                        <a:latin typeface="Calibri" panose="020F0502020204030204" pitchFamily="34" charset="0"/>
                        <a:ea typeface="+mn-ea"/>
                        <a:cs typeface="+mn-cs"/>
                      </a:endParaRPr>
                    </a:p>
                    <a:p>
                      <a:pPr marL="1085850" lvl="2" indent="-171450" algn="just">
                        <a:buFontTx/>
                        <a:buChar char="-"/>
                      </a:pPr>
                      <a:r>
                        <a:rPr lang="hr-HR" sz="950" b="1" kern="1200" baseline="0" dirty="0">
                          <a:solidFill>
                            <a:schemeClr val="tx1"/>
                          </a:solidFill>
                          <a:latin typeface="Calibri" panose="020F0502020204030204" pitchFamily="34" charset="0"/>
                          <a:ea typeface="+mn-ea"/>
                          <a:cs typeface="+mn-cs"/>
                        </a:rPr>
                        <a:t>Prijevozna karta </a:t>
                      </a:r>
                      <a:r>
                        <a:rPr lang="hr-HR" sz="950" kern="1200" baseline="0" dirty="0">
                          <a:solidFill>
                            <a:schemeClr val="tx1"/>
                          </a:solidFill>
                          <a:latin typeface="Calibri" panose="020F0502020204030204" pitchFamily="34" charset="0"/>
                          <a:ea typeface="+mn-ea"/>
                          <a:cs typeface="+mn-cs"/>
                        </a:rPr>
                        <a:t>(vlak, autobus, transfer, brod, trajekt i ostale vrste javnog prijevoza)</a:t>
                      </a:r>
                    </a:p>
                    <a:p>
                      <a:pPr marL="1085850" lvl="2" indent="-171450" algn="just">
                        <a:buFontTx/>
                        <a:buChar char="-"/>
                      </a:pPr>
                      <a:r>
                        <a:rPr lang="hr-HR" sz="950" b="1" kern="1200" baseline="0" dirty="0">
                          <a:solidFill>
                            <a:schemeClr val="tx1"/>
                          </a:solidFill>
                          <a:latin typeface="Calibri" panose="020F0502020204030204" pitchFamily="34" charset="0"/>
                          <a:ea typeface="+mn-ea"/>
                          <a:cs typeface="+mn-cs"/>
                        </a:rPr>
                        <a:t>Ukrcajna propusnica</a:t>
                      </a:r>
                      <a:r>
                        <a:rPr lang="hr-HR" sz="950" kern="1200" baseline="0" dirty="0">
                          <a:solidFill>
                            <a:schemeClr val="tx1"/>
                          </a:solidFill>
                          <a:latin typeface="Calibri" panose="020F0502020204030204" pitchFamily="34" charset="0"/>
                          <a:ea typeface="+mn-ea"/>
                          <a:cs typeface="+mn-cs"/>
                        </a:rPr>
                        <a:t>/</a:t>
                      </a:r>
                      <a:r>
                        <a:rPr lang="hr-HR" sz="950" kern="1200" baseline="0" dirty="0" err="1">
                          <a:solidFill>
                            <a:schemeClr val="tx1"/>
                          </a:solidFill>
                          <a:latin typeface="Calibri" panose="020F0502020204030204" pitchFamily="34" charset="0"/>
                          <a:ea typeface="+mn-ea"/>
                          <a:cs typeface="+mn-cs"/>
                        </a:rPr>
                        <a:t>bording</a:t>
                      </a:r>
                      <a:r>
                        <a:rPr lang="hr-HR" sz="950" kern="1200" baseline="0" dirty="0">
                          <a:solidFill>
                            <a:schemeClr val="tx1"/>
                          </a:solidFill>
                          <a:latin typeface="Calibri" panose="020F0502020204030204" pitchFamily="34" charset="0"/>
                          <a:ea typeface="+mn-ea"/>
                          <a:cs typeface="+mn-cs"/>
                        </a:rPr>
                        <a:t> </a:t>
                      </a:r>
                      <a:r>
                        <a:rPr lang="hr-HR" sz="950" kern="1200" baseline="0" dirty="0" err="1">
                          <a:solidFill>
                            <a:schemeClr val="tx1"/>
                          </a:solidFill>
                          <a:latin typeface="Calibri" panose="020F0502020204030204" pitchFamily="34" charset="0"/>
                          <a:ea typeface="+mn-ea"/>
                          <a:cs typeface="+mn-cs"/>
                        </a:rPr>
                        <a:t>pass</a:t>
                      </a:r>
                      <a:r>
                        <a:rPr lang="hr-HR" sz="950" kern="1200" baseline="0" dirty="0">
                          <a:solidFill>
                            <a:schemeClr val="tx1"/>
                          </a:solidFill>
                          <a:latin typeface="Calibri" panose="020F0502020204030204" pitchFamily="34" charset="0"/>
                          <a:ea typeface="+mn-ea"/>
                          <a:cs typeface="+mn-cs"/>
                        </a:rPr>
                        <a:t> (u slučaju putovanja zrakoplovom)</a:t>
                      </a:r>
                      <a:endParaRPr lang="hr-HR" sz="950" kern="1200" dirty="0">
                        <a:solidFill>
                          <a:schemeClr val="tx1"/>
                        </a:solidFill>
                        <a:latin typeface="Calibri" panose="020F0502020204030204" pitchFamily="34" charset="0"/>
                        <a:ea typeface="+mn-ea"/>
                        <a:cs typeface="+mn-cs"/>
                      </a:endParaRPr>
                    </a:p>
                    <a:p>
                      <a:pPr marL="1085850" lvl="2" indent="-171450" algn="just">
                        <a:buFontTx/>
                        <a:buChar char="-"/>
                      </a:pPr>
                      <a:r>
                        <a:rPr lang="hr-HR" sz="950" b="1" kern="1200" dirty="0">
                          <a:solidFill>
                            <a:schemeClr val="tx1"/>
                          </a:solidFill>
                          <a:latin typeface="Calibri" panose="020F0502020204030204" pitchFamily="34" charset="0"/>
                          <a:ea typeface="+mn-ea"/>
                          <a:cs typeface="+mn-cs"/>
                        </a:rPr>
                        <a:t>Putni nalog </a:t>
                      </a:r>
                      <a:r>
                        <a:rPr lang="hr-HR" sz="950" kern="1200" dirty="0">
                          <a:solidFill>
                            <a:schemeClr val="tx1"/>
                          </a:solidFill>
                          <a:latin typeface="Calibri" panose="020F0502020204030204" pitchFamily="34" charset="0"/>
                          <a:ea typeface="+mn-ea"/>
                          <a:cs typeface="+mn-cs"/>
                        </a:rPr>
                        <a:t>(ispunjen</a:t>
                      </a:r>
                      <a:r>
                        <a:rPr lang="hr-HR" sz="950" kern="1200" baseline="0" dirty="0">
                          <a:solidFill>
                            <a:schemeClr val="tx1"/>
                          </a:solidFill>
                          <a:latin typeface="Calibri" panose="020F0502020204030204" pitchFamily="34" charset="0"/>
                          <a:ea typeface="+mn-ea"/>
                          <a:cs typeface="+mn-cs"/>
                        </a:rPr>
                        <a:t> u skladu s nacionalnim zakonodavstvom sa svim ispravama koje dokazuju nastale izdatke)</a:t>
                      </a:r>
                      <a:endParaRPr lang="hr-HR" sz="950" kern="1200" dirty="0">
                        <a:solidFill>
                          <a:schemeClr val="tx1"/>
                        </a:solidFill>
                        <a:latin typeface="Calibri" panose="020F0502020204030204" pitchFamily="34" charset="0"/>
                        <a:ea typeface="+mn-ea"/>
                        <a:cs typeface="+mn-cs"/>
                      </a:endParaRPr>
                    </a:p>
                    <a:p>
                      <a:pPr marL="1085850" lvl="2" indent="-171450" algn="just">
                        <a:buFontTx/>
                        <a:buChar char="-"/>
                      </a:pPr>
                      <a:r>
                        <a:rPr lang="hr-HR" sz="950" b="1" kern="1200" dirty="0">
                          <a:solidFill>
                            <a:schemeClr val="tx1"/>
                          </a:solidFill>
                          <a:latin typeface="Calibri" panose="020F0502020204030204" pitchFamily="34" charset="0"/>
                          <a:ea typeface="+mn-ea"/>
                          <a:cs typeface="+mn-cs"/>
                        </a:rPr>
                        <a:t>Evidencija </a:t>
                      </a:r>
                      <a:r>
                        <a:rPr lang="hr-HR" sz="950" b="1" kern="1200" baseline="0" dirty="0">
                          <a:solidFill>
                            <a:schemeClr val="tx1"/>
                          </a:solidFill>
                          <a:latin typeface="Calibri" panose="020F0502020204030204" pitchFamily="34" charset="0"/>
                          <a:ea typeface="+mn-ea"/>
                          <a:cs typeface="+mn-cs"/>
                        </a:rPr>
                        <a:t>za obračun naknade za korištenje automobila </a:t>
                      </a:r>
                      <a:r>
                        <a:rPr lang="hr-HR" sz="950" kern="1200" baseline="0" dirty="0">
                          <a:solidFill>
                            <a:schemeClr val="tx1"/>
                          </a:solidFill>
                          <a:latin typeface="Calibri" panose="020F0502020204030204" pitchFamily="34" charset="0"/>
                          <a:ea typeface="+mn-ea"/>
                          <a:cs typeface="+mn-cs"/>
                        </a:rPr>
                        <a:t>(</a:t>
                      </a:r>
                      <a:r>
                        <a:rPr lang="hr-HR" sz="950" kern="1200" baseline="0" dirty="0" err="1">
                          <a:solidFill>
                            <a:schemeClr val="tx1"/>
                          </a:solidFill>
                          <a:latin typeface="Calibri" panose="020F0502020204030204" pitchFamily="34" charset="0"/>
                          <a:ea typeface="+mn-ea"/>
                          <a:cs typeface="+mn-cs"/>
                        </a:rPr>
                        <a:t>loko</a:t>
                      </a:r>
                      <a:r>
                        <a:rPr lang="hr-HR" sz="950" kern="1200" baseline="0" dirty="0">
                          <a:solidFill>
                            <a:schemeClr val="tx1"/>
                          </a:solidFill>
                          <a:latin typeface="Calibri" panose="020F0502020204030204" pitchFamily="34" charset="0"/>
                          <a:ea typeface="+mn-ea"/>
                          <a:cs typeface="+mn-cs"/>
                        </a:rPr>
                        <a:t>-vožnja privatnim vozilom)</a:t>
                      </a:r>
                    </a:p>
                    <a:p>
                      <a:pPr marL="1085850" lvl="2" indent="-171450" algn="just">
                        <a:buFontTx/>
                        <a:buChar char="-"/>
                      </a:pPr>
                      <a:r>
                        <a:rPr lang="hr-HR" sz="950" b="1" kern="1200" baseline="0" dirty="0">
                          <a:solidFill>
                            <a:schemeClr val="tx1"/>
                          </a:solidFill>
                          <a:latin typeface="Calibri" panose="020F0502020204030204" pitchFamily="34" charset="0"/>
                          <a:ea typeface="+mn-ea"/>
                          <a:cs typeface="+mn-cs"/>
                        </a:rPr>
                        <a:t>Putni radni list sa naznačenom prosječnom potrošnjom goriva </a:t>
                      </a:r>
                      <a:r>
                        <a:rPr lang="hr-HR" sz="950" kern="1200" baseline="0" dirty="0">
                          <a:solidFill>
                            <a:schemeClr val="tx1"/>
                          </a:solidFill>
                          <a:latin typeface="Calibri" panose="020F0502020204030204" pitchFamily="34" charset="0"/>
                          <a:ea typeface="+mn-ea"/>
                          <a:cs typeface="+mn-cs"/>
                        </a:rPr>
                        <a:t>(</a:t>
                      </a:r>
                      <a:r>
                        <a:rPr lang="hr-HR" sz="950" kern="1200" baseline="0" dirty="0" err="1">
                          <a:solidFill>
                            <a:schemeClr val="tx1"/>
                          </a:solidFill>
                          <a:latin typeface="Calibri" panose="020F0502020204030204" pitchFamily="34" charset="0"/>
                          <a:ea typeface="+mn-ea"/>
                          <a:cs typeface="+mn-cs"/>
                        </a:rPr>
                        <a:t>loko</a:t>
                      </a:r>
                      <a:r>
                        <a:rPr lang="hr-HR" sz="950" kern="1200" baseline="0" dirty="0">
                          <a:solidFill>
                            <a:schemeClr val="tx1"/>
                          </a:solidFill>
                          <a:latin typeface="Calibri" panose="020F0502020204030204" pitchFamily="34" charset="0"/>
                          <a:ea typeface="+mn-ea"/>
                          <a:cs typeface="+mn-cs"/>
                        </a:rPr>
                        <a:t>-vožnja službenim vozilo)</a:t>
                      </a:r>
                    </a:p>
                    <a:p>
                      <a:pPr marL="1085850" lvl="2" indent="-171450" algn="just">
                        <a:buFontTx/>
                        <a:buChar char="-"/>
                      </a:pPr>
                      <a:r>
                        <a:rPr lang="hr-HR" sz="950" b="1" kern="1200" baseline="0" dirty="0">
                          <a:solidFill>
                            <a:schemeClr val="tx1"/>
                          </a:solidFill>
                          <a:latin typeface="Calibri" panose="020F0502020204030204" pitchFamily="34" charset="0"/>
                          <a:ea typeface="+mn-ea"/>
                          <a:cs typeface="+mn-cs"/>
                        </a:rPr>
                        <a:t>Dokaz o plaćanju </a:t>
                      </a:r>
                      <a:r>
                        <a:rPr lang="hr-HR" sz="950" kern="1200" baseline="0" dirty="0">
                          <a:solidFill>
                            <a:schemeClr val="tx1"/>
                          </a:solidFill>
                          <a:latin typeface="Calibri" panose="020F0502020204030204" pitchFamily="34" charset="0"/>
                          <a:ea typeface="+mn-ea"/>
                          <a:cs typeface="+mn-cs"/>
                        </a:rPr>
                        <a:t>(bankovni izvod, isplatnica, blagajnički izvještaj)</a:t>
                      </a:r>
                    </a:p>
                    <a:p>
                      <a:pPr marL="914400" lvl="2" indent="0" algn="just">
                        <a:buFontTx/>
                        <a:buNone/>
                      </a:pPr>
                      <a:endParaRPr lang="hr-HR" sz="950" kern="1200" baseline="0" dirty="0">
                        <a:solidFill>
                          <a:schemeClr val="tx1"/>
                        </a:solidFill>
                        <a:latin typeface="Calibri" panose="020F0502020204030204" pitchFamily="34" charset="0"/>
                        <a:ea typeface="+mn-ea"/>
                        <a:cs typeface="+mn-cs"/>
                      </a:endParaRP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u="sng" dirty="0">
                          <a:solidFill>
                            <a:schemeClr val="tx1"/>
                          </a:solidFill>
                          <a:latin typeface="Calibri" panose="020F0502020204030204" pitchFamily="34" charset="0"/>
                        </a:rPr>
                        <a:t>prihvatljivim troškovima smatraju se:</a:t>
                      </a:r>
                      <a:r>
                        <a:rPr lang="hr-HR" sz="950" dirty="0">
                          <a:solidFill>
                            <a:schemeClr val="tx1"/>
                          </a:solidFill>
                          <a:latin typeface="Calibri" panose="020F0502020204030204" pitchFamily="34" charset="0"/>
                        </a:rPr>
                        <a:t> troškovi zračnog prijevoza</a:t>
                      </a:r>
                      <a:r>
                        <a:rPr lang="hr-HR" sz="950" baseline="0" dirty="0">
                          <a:solidFill>
                            <a:schemeClr val="tx1"/>
                          </a:solidFill>
                          <a:latin typeface="Calibri" panose="020F0502020204030204" pitchFamily="34" charset="0"/>
                        </a:rPr>
                        <a:t>, prijevoz vlakom ili autobusom, trošak transfera (kod korištenja više vrsta prijevoza), prijevoz brodom, trajektom i ostale vrste javnog prijevoza, osobno vozilo (službeno/privatno)</a:t>
                      </a:r>
                    </a:p>
                    <a:p>
                      <a:pPr marL="457200" marR="0" lvl="1"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aseline="0" dirty="0">
                        <a:solidFill>
                          <a:schemeClr val="tx1"/>
                        </a:solidFill>
                        <a:latin typeface="Calibri" panose="020F0502020204030204" pitchFamily="34" charset="0"/>
                      </a:endParaRP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a:solidFill>
                            <a:srgbClr val="FF0000"/>
                          </a:solidFill>
                          <a:latin typeface="Calibri" panose="020F0502020204030204" pitchFamily="34" charset="0"/>
                          <a:ea typeface="+mn-ea"/>
                          <a:cs typeface="+mn-cs"/>
                        </a:rPr>
                        <a:t>SLUŽBENO osobno vozilo: prihvatljivi troškovi goriva, cestarine, mostarine, tunelarine, parkiranje i ostali slični troškovi</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a:solidFill>
                            <a:srgbClr val="FF0000"/>
                          </a:solidFill>
                          <a:latin typeface="Calibri" panose="020F0502020204030204" pitchFamily="34" charset="0"/>
                          <a:ea typeface="+mn-ea"/>
                          <a:cs typeface="+mn-cs"/>
                        </a:rPr>
                        <a:t>PRIVATNO osobno vozilo: prihvatljiv iznos do 2,00 kn/km te troškovi cestarine, mostarine, tunelarine, parkiranje i ostali slični troškovi</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kern="1200" baseline="0" dirty="0">
                        <a:solidFill>
                          <a:srgbClr val="FF0000"/>
                        </a:solidFill>
                        <a:latin typeface="Calibri" panose="020F0502020204030204" pitchFamily="34" charset="0"/>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a:solidFill>
                            <a:srgbClr val="FF0000"/>
                          </a:solidFill>
                          <a:latin typeface="Calibri" panose="020F0502020204030204" pitchFamily="34" charset="0"/>
                          <a:ea typeface="+mn-ea"/>
                          <a:cs typeface="+mn-cs"/>
                        </a:rPr>
                        <a:t>trošak prijevoza na obrazovanje i osposobljavanje – javni prijevoz u visini stvarnih izdataka (kupljene karte)</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a:solidFill>
                            <a:srgbClr val="FF0000"/>
                          </a:solidFill>
                          <a:latin typeface="Calibri" panose="020F0502020204030204" pitchFamily="34" charset="0"/>
                          <a:ea typeface="+mn-ea"/>
                          <a:cs typeface="+mn-cs"/>
                        </a:rPr>
                        <a:t>u slučaju nedostupnosti javnog prijevoza moguća nabava usluge prijevoza ako predstavlja uštedu vremena i novčanih sredstava</a:t>
                      </a:r>
                    </a:p>
                  </a:txBody>
                  <a:tcPr>
                    <a:solidFill>
                      <a:schemeClr val="tx2">
                        <a:lumMod val="20000"/>
                        <a:lumOff val="80000"/>
                      </a:schemeClr>
                    </a:solidFill>
                  </a:tcPr>
                </a:tc>
                <a:extLst>
                  <a:ext uri="{0D108BD9-81ED-4DB2-BD59-A6C34878D82A}">
                    <a16:rowId xmlns:a16="http://schemas.microsoft.com/office/drawing/2014/main" val="10001"/>
                  </a:ext>
                </a:extLst>
              </a:tr>
              <a:tr h="2046395">
                <a:tc vMerge="1">
                  <a:txBody>
                    <a:bodyPr/>
                    <a:lstStyle/>
                    <a:p>
                      <a:pPr algn="ctr"/>
                      <a:endParaRPr lang="hr-HR" sz="1200" b="1" dirty="0">
                        <a:solidFill>
                          <a:schemeClr val="tx1"/>
                        </a:solidFill>
                      </a:endParaRPr>
                    </a:p>
                  </a:txBody>
                  <a:tcPr>
                    <a:solidFill>
                      <a:schemeClr val="tx2">
                        <a:lumMod val="20000"/>
                        <a:lumOff val="80000"/>
                      </a:schemeClr>
                    </a:solidFill>
                  </a:tcPr>
                </a:tc>
                <a:tc>
                  <a:txBody>
                    <a:bodyPr/>
                    <a:lstStyle/>
                    <a:p>
                      <a:pPr marL="0" indent="0" algn="just">
                        <a:buFont typeface="Arial" panose="020B0604020202020204" pitchFamily="34" charset="0"/>
                        <a:buNone/>
                      </a:pPr>
                      <a:r>
                        <a:rPr lang="hr-HR" sz="950" b="1" kern="1200" dirty="0">
                          <a:solidFill>
                            <a:schemeClr val="tx1"/>
                          </a:solidFill>
                          <a:latin typeface="Calibri" panose="020F0502020204030204" pitchFamily="34" charset="0"/>
                          <a:ea typeface="+mn-ea"/>
                          <a:cs typeface="+mn-cs"/>
                        </a:rPr>
                        <a:t>Troškovi smještaja</a:t>
                      </a: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dokumentacija</a:t>
                      </a:r>
                    </a:p>
                    <a:p>
                      <a:pPr marL="1085850" lvl="2" indent="-171450" algn="just">
                        <a:buFontTx/>
                        <a:buChar char="-"/>
                      </a:pPr>
                      <a:r>
                        <a:rPr lang="hr-HR" sz="950" b="1" kern="1200" dirty="0">
                          <a:solidFill>
                            <a:schemeClr val="tx1"/>
                          </a:solidFill>
                          <a:latin typeface="Calibri" panose="020F0502020204030204" pitchFamily="34" charset="0"/>
                          <a:ea typeface="+mn-ea"/>
                          <a:cs typeface="+mn-cs"/>
                        </a:rPr>
                        <a:t>Račun</a:t>
                      </a:r>
                      <a:r>
                        <a:rPr lang="hr-HR" sz="950" b="1" kern="1200" baseline="0" dirty="0">
                          <a:solidFill>
                            <a:schemeClr val="tx1"/>
                          </a:solidFill>
                          <a:latin typeface="Calibri" panose="020F0502020204030204" pitchFamily="34" charset="0"/>
                          <a:ea typeface="+mn-ea"/>
                          <a:cs typeface="+mn-cs"/>
                        </a:rPr>
                        <a:t> za noćenje </a:t>
                      </a:r>
                    </a:p>
                    <a:p>
                      <a:pPr marL="1085850" lvl="2" indent="-171450" algn="just">
                        <a:buFontTx/>
                        <a:buChar char="-"/>
                      </a:pPr>
                      <a:r>
                        <a:rPr lang="hr-HR" sz="950" b="1" kern="1200" baseline="0" dirty="0">
                          <a:solidFill>
                            <a:schemeClr val="tx1"/>
                          </a:solidFill>
                          <a:latin typeface="Calibri" panose="020F0502020204030204" pitchFamily="34" charset="0"/>
                          <a:ea typeface="+mn-ea"/>
                          <a:cs typeface="+mn-cs"/>
                        </a:rPr>
                        <a:t>Putni nalog </a:t>
                      </a:r>
                      <a:r>
                        <a:rPr lang="hr-HR" sz="950" b="0" kern="1200" baseline="0" dirty="0">
                          <a:solidFill>
                            <a:schemeClr val="tx1"/>
                          </a:solidFill>
                          <a:latin typeface="Calibri" panose="020F0502020204030204" pitchFamily="34" charset="0"/>
                          <a:ea typeface="+mn-ea"/>
                          <a:cs typeface="+mn-cs"/>
                        </a:rPr>
                        <a:t>(</a:t>
                      </a:r>
                      <a:r>
                        <a:rPr lang="hr-HR" sz="950" kern="1200" dirty="0">
                          <a:solidFill>
                            <a:schemeClr val="tx1"/>
                          </a:solidFill>
                          <a:latin typeface="Calibri" panose="020F0502020204030204" pitchFamily="34" charset="0"/>
                          <a:ea typeface="+mn-ea"/>
                          <a:cs typeface="+mn-cs"/>
                        </a:rPr>
                        <a:t>ispunjen</a:t>
                      </a:r>
                      <a:r>
                        <a:rPr lang="hr-HR" sz="950" kern="1200" baseline="0" dirty="0">
                          <a:solidFill>
                            <a:schemeClr val="tx1"/>
                          </a:solidFill>
                          <a:latin typeface="Calibri" panose="020F0502020204030204" pitchFamily="34" charset="0"/>
                          <a:ea typeface="+mn-ea"/>
                          <a:cs typeface="+mn-cs"/>
                        </a:rPr>
                        <a:t> u skladu s nacionalnim zakonodavstvom</a:t>
                      </a:r>
                      <a:r>
                        <a:rPr lang="hr-HR" sz="950" b="0" kern="1200" baseline="0" dirty="0">
                          <a:solidFill>
                            <a:schemeClr val="tx1"/>
                          </a:solidFill>
                          <a:latin typeface="Calibri" panose="020F0502020204030204" pitchFamily="34" charset="0"/>
                          <a:ea typeface="+mn-ea"/>
                          <a:cs typeface="+mn-cs"/>
                        </a:rPr>
                        <a:t>)</a:t>
                      </a:r>
                    </a:p>
                    <a:p>
                      <a:pPr marL="1085850" marR="0" lvl="2" indent="-171450" algn="just" defTabSz="457200" rtl="0" eaLnBrk="1" fontAlgn="auto" latinLnBrk="0" hangingPunct="1">
                        <a:lnSpc>
                          <a:spcPct val="100000"/>
                        </a:lnSpc>
                        <a:spcBef>
                          <a:spcPts val="0"/>
                        </a:spcBef>
                        <a:spcAft>
                          <a:spcPts val="0"/>
                        </a:spcAft>
                        <a:buClrTx/>
                        <a:buSzTx/>
                        <a:buFontTx/>
                        <a:buChar char="-"/>
                        <a:tabLst/>
                        <a:defRPr/>
                      </a:pPr>
                      <a:r>
                        <a:rPr lang="hr-HR" sz="950" b="1" kern="1200" baseline="0" dirty="0">
                          <a:solidFill>
                            <a:schemeClr val="tx1"/>
                          </a:solidFill>
                          <a:latin typeface="Calibri" panose="020F0502020204030204" pitchFamily="34" charset="0"/>
                          <a:ea typeface="+mn-ea"/>
                          <a:cs typeface="+mn-cs"/>
                        </a:rPr>
                        <a:t>Dokaz o plaćanju </a:t>
                      </a:r>
                      <a:r>
                        <a:rPr lang="hr-HR" sz="950" kern="1200" baseline="0" dirty="0">
                          <a:solidFill>
                            <a:schemeClr val="tx1"/>
                          </a:solidFill>
                          <a:latin typeface="Calibri" panose="020F0502020204030204" pitchFamily="34" charset="0"/>
                          <a:ea typeface="+mn-ea"/>
                          <a:cs typeface="+mn-cs"/>
                        </a:rPr>
                        <a:t>(bankovni izvod, isplatnica, blagajnički izvještaj)</a:t>
                      </a:r>
                    </a:p>
                    <a:p>
                      <a:pPr marL="914400" marR="0" lvl="2" indent="0" algn="just" defTabSz="457200" rtl="0" eaLnBrk="1" fontAlgn="auto" latinLnBrk="0" hangingPunct="1">
                        <a:lnSpc>
                          <a:spcPct val="100000"/>
                        </a:lnSpc>
                        <a:spcBef>
                          <a:spcPts val="0"/>
                        </a:spcBef>
                        <a:spcAft>
                          <a:spcPts val="0"/>
                        </a:spcAft>
                        <a:buClrTx/>
                        <a:buSzTx/>
                        <a:buFontTx/>
                        <a:buNone/>
                        <a:tabLst/>
                        <a:defRPr/>
                      </a:pPr>
                      <a:endParaRPr lang="hr-HR" sz="950" b="0" kern="1200" baseline="0" dirty="0">
                        <a:solidFill>
                          <a:schemeClr val="tx1"/>
                        </a:solidFill>
                        <a:latin typeface="Calibri" panose="020F0502020204030204" pitchFamily="34" charset="0"/>
                        <a:ea typeface="+mn-ea"/>
                        <a:cs typeface="+mn-cs"/>
                      </a:endParaRP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naknade troškova smještaja na službenom putu:</a:t>
                      </a: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u visini stvarnih izdataka</a:t>
                      </a: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trošak smještaja (čine noćenje s doručkom)</a:t>
                      </a:r>
                    </a:p>
                    <a:p>
                      <a:pPr marL="1085850" lvl="2"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boravišna pristojba</a:t>
                      </a:r>
                    </a:p>
                    <a:p>
                      <a:pPr marL="914400" lvl="2" indent="0" algn="just">
                        <a:buFont typeface="Arial" panose="020B0604020202020204" pitchFamily="34" charset="0"/>
                        <a:buNone/>
                      </a:pPr>
                      <a:endParaRPr lang="hr-HR" sz="950" kern="1200" dirty="0">
                        <a:solidFill>
                          <a:schemeClr val="tx1"/>
                        </a:solidFill>
                        <a:latin typeface="Calibri" panose="020F0502020204030204" pitchFamily="34" charset="0"/>
                        <a:ea typeface="+mn-ea"/>
                        <a:cs typeface="+mn-cs"/>
                      </a:endParaRPr>
                    </a:p>
                    <a:p>
                      <a:pPr marL="1085850" lvl="2" indent="-171450" algn="just">
                        <a:buFont typeface="Arial" panose="020B0604020202020204" pitchFamily="34" charset="0"/>
                        <a:buChar char="•"/>
                      </a:pPr>
                      <a:r>
                        <a:rPr lang="hr-HR" sz="950" kern="1200" dirty="0">
                          <a:solidFill>
                            <a:srgbClr val="FF0000"/>
                          </a:solidFill>
                          <a:latin typeface="Calibri" panose="020F0502020204030204" pitchFamily="34" charset="0"/>
                          <a:ea typeface="+mn-ea"/>
                          <a:cs typeface="+mn-cs"/>
                        </a:rPr>
                        <a:t>smještaj</a:t>
                      </a:r>
                      <a:r>
                        <a:rPr lang="hr-HR" sz="950" kern="1200" baseline="0" dirty="0">
                          <a:solidFill>
                            <a:srgbClr val="FF0000"/>
                          </a:solidFill>
                          <a:latin typeface="Calibri" panose="020F0502020204030204" pitchFamily="34" charset="0"/>
                          <a:ea typeface="+mn-ea"/>
                          <a:cs typeface="+mn-cs"/>
                        </a:rPr>
                        <a:t> u hotelu sa pet (5) zvjezdica </a:t>
                      </a:r>
                      <a:r>
                        <a:rPr lang="hr-HR" sz="950" b="1" u="sng" kern="1200" baseline="0" dirty="0">
                          <a:solidFill>
                            <a:srgbClr val="FF0000"/>
                          </a:solidFill>
                          <a:latin typeface="Calibri" panose="020F0502020204030204" pitchFamily="34" charset="0"/>
                          <a:ea typeface="+mn-ea"/>
                          <a:cs typeface="+mn-cs"/>
                        </a:rPr>
                        <a:t>NEPRIHVATLJIV</a:t>
                      </a:r>
                      <a:r>
                        <a:rPr lang="hr-HR" sz="950" kern="1200" baseline="0" dirty="0">
                          <a:solidFill>
                            <a:srgbClr val="FF0000"/>
                          </a:solidFill>
                          <a:latin typeface="Calibri" panose="020F0502020204030204" pitchFamily="34" charset="0"/>
                          <a:ea typeface="+mn-ea"/>
                          <a:cs typeface="+mn-cs"/>
                        </a:rPr>
                        <a:t>, osim u slučaju da je moguće dokazati da takav smještaj predstavlja ekonomski najpovoljniju opciju</a:t>
                      </a:r>
                      <a:endParaRPr lang="hr-HR" sz="950" kern="1200" dirty="0">
                        <a:solidFill>
                          <a:srgbClr val="FF0000"/>
                        </a:solidFill>
                        <a:latin typeface="Calibri" panose="020F0502020204030204" pitchFamily="34" charset="0"/>
                        <a:ea typeface="+mn-ea"/>
                        <a:cs typeface="+mn-cs"/>
                      </a:endParaRPr>
                    </a:p>
                  </a:txBody>
                  <a:tcPr>
                    <a:solidFill>
                      <a:schemeClr val="tx2">
                        <a:lumMod val="20000"/>
                        <a:lumOff val="80000"/>
                      </a:schemeClr>
                    </a:solidFill>
                  </a:tcPr>
                </a:tc>
                <a:extLst>
                  <a:ext uri="{0D108BD9-81ED-4DB2-BD59-A6C34878D82A}">
                    <a16:rowId xmlns:a16="http://schemas.microsoft.com/office/drawing/2014/main" val="10002"/>
                  </a:ext>
                </a:extLst>
              </a:tr>
              <a:tr h="1746152">
                <a:tc vMerge="1">
                  <a:txBody>
                    <a:bodyPr/>
                    <a:lstStyle/>
                    <a:p>
                      <a:pPr algn="ctr"/>
                      <a:endParaRPr lang="hr-HR" sz="1200" b="1" dirty="0">
                        <a:solidFill>
                          <a:schemeClr val="tx1"/>
                        </a:solidFill>
                      </a:endParaRPr>
                    </a:p>
                  </a:txBody>
                  <a:tcPr>
                    <a:solidFill>
                      <a:schemeClr val="tx2">
                        <a:lumMod val="20000"/>
                        <a:lumOff val="80000"/>
                      </a:schemeClr>
                    </a:solidFill>
                  </a:tcPr>
                </a:tc>
                <a:tc>
                  <a:txBody>
                    <a:bodyPr/>
                    <a:lstStyle/>
                    <a:p>
                      <a:pPr marL="0" lvl="0" indent="0" algn="just">
                        <a:buFont typeface="Arial" panose="020B0604020202020204" pitchFamily="34" charset="0"/>
                        <a:buNone/>
                      </a:pPr>
                      <a:r>
                        <a:rPr lang="hr-HR" sz="950" b="1" kern="1200" dirty="0">
                          <a:solidFill>
                            <a:schemeClr val="tx1"/>
                          </a:solidFill>
                          <a:latin typeface="Calibri" panose="020F0502020204030204" pitchFamily="34" charset="0"/>
                          <a:ea typeface="+mn-ea"/>
                          <a:cs typeface="+mn-cs"/>
                        </a:rPr>
                        <a:t>Dnevnice</a:t>
                      </a: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dokumentacija</a:t>
                      </a:r>
                    </a:p>
                    <a:p>
                      <a:pPr marL="1085850" lvl="2" indent="-171450" algn="just">
                        <a:buFont typeface="Arial" panose="020B0604020202020204" pitchFamily="34" charset="0"/>
                        <a:buChar char="•"/>
                      </a:pPr>
                      <a:r>
                        <a:rPr lang="hr-HR" sz="950" b="1" kern="1200" dirty="0">
                          <a:solidFill>
                            <a:schemeClr val="tx1"/>
                          </a:solidFill>
                          <a:latin typeface="Calibri" panose="020F0502020204030204" pitchFamily="34" charset="0"/>
                          <a:ea typeface="+mn-ea"/>
                          <a:cs typeface="+mn-cs"/>
                        </a:rPr>
                        <a:t>Putni nalog </a:t>
                      </a:r>
                      <a:r>
                        <a:rPr lang="hr-HR" sz="950" kern="1200" dirty="0">
                          <a:solidFill>
                            <a:schemeClr val="tx1"/>
                          </a:solidFill>
                          <a:latin typeface="Calibri" panose="020F0502020204030204" pitchFamily="34" charset="0"/>
                          <a:ea typeface="+mn-ea"/>
                          <a:cs typeface="+mn-cs"/>
                        </a:rPr>
                        <a:t>(ispunjen u skladu s nacionalnim zakonodavstvom)</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baseline="0" dirty="0">
                          <a:solidFill>
                            <a:schemeClr val="tx1"/>
                          </a:solidFill>
                          <a:latin typeface="Calibri" panose="020F0502020204030204" pitchFamily="34" charset="0"/>
                          <a:ea typeface="+mn-ea"/>
                          <a:cs typeface="+mn-cs"/>
                        </a:rPr>
                        <a:t>Dokaz o plaćanju </a:t>
                      </a:r>
                      <a:r>
                        <a:rPr lang="hr-HR" sz="950" kern="1200" baseline="0" dirty="0">
                          <a:solidFill>
                            <a:schemeClr val="tx1"/>
                          </a:solidFill>
                          <a:latin typeface="Calibri" panose="020F0502020204030204" pitchFamily="34" charset="0"/>
                          <a:ea typeface="+mn-ea"/>
                          <a:cs typeface="+mn-cs"/>
                        </a:rPr>
                        <a:t>(bankovni izvod, isplatnica, blagajnički izvještaj)</a:t>
                      </a:r>
                    </a:p>
                    <a:p>
                      <a:pPr marL="914400" marR="0" lvl="2"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kern="1200" dirty="0">
                        <a:solidFill>
                          <a:schemeClr val="tx1"/>
                        </a:solidFill>
                        <a:latin typeface="Calibri" panose="020F0502020204030204" pitchFamily="34" charset="0"/>
                        <a:ea typeface="+mn-ea"/>
                        <a:cs typeface="+mn-cs"/>
                      </a:endParaRP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naknada za pokriće izdataka prehrane, pića, prijevoza u mjestu u koje je zaposlenik upućen na službeno putovanje (ne stavljati više osoba na PN)</a:t>
                      </a: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za službeno putovanje u zemlji priznaju se do neoporezivog iznosa</a:t>
                      </a:r>
                      <a:r>
                        <a:rPr lang="hr-HR" sz="950" kern="1200" baseline="0" dirty="0">
                          <a:solidFill>
                            <a:schemeClr val="tx1"/>
                          </a:solidFill>
                          <a:latin typeface="Calibri" panose="020F0502020204030204" pitchFamily="34" charset="0"/>
                          <a:ea typeface="+mn-ea"/>
                          <a:cs typeface="+mn-cs"/>
                        </a:rPr>
                        <a:t> sukladno nacionalnom zakonodavstvu</a:t>
                      </a:r>
                      <a:endParaRPr lang="hr-HR" sz="950" kern="1200" dirty="0">
                        <a:solidFill>
                          <a:schemeClr val="tx1"/>
                        </a:solidFill>
                        <a:latin typeface="Calibri" panose="020F0502020204030204" pitchFamily="34" charset="0"/>
                        <a:ea typeface="+mn-ea"/>
                        <a:cs typeface="+mn-cs"/>
                      </a:endParaRPr>
                    </a:p>
                    <a:p>
                      <a:pPr marL="628650" lvl="1" indent="-171450" algn="just">
                        <a:buFont typeface="Arial" panose="020B0604020202020204" pitchFamily="34" charset="0"/>
                        <a:buChar char="•"/>
                      </a:pPr>
                      <a:r>
                        <a:rPr lang="hr-HR" sz="950" kern="1200" dirty="0">
                          <a:solidFill>
                            <a:schemeClr val="tx1"/>
                          </a:solidFill>
                          <a:latin typeface="Calibri" panose="020F0502020204030204" pitchFamily="34" charset="0"/>
                          <a:ea typeface="+mn-ea"/>
                          <a:cs typeface="+mn-cs"/>
                        </a:rPr>
                        <a:t>za službeno putovanje u inozemstvu priznaju se do iznosa i pod uvjetima utvrđenim propisima o izdacima za službena putovanja za korisnike državnog proračuna (Odluke o visini dnevnice za službeno putovanje u inozemstvo za korisnike državnog proračuna)</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a:solidFill>
                            <a:schemeClr val="tx1"/>
                          </a:solidFill>
                          <a:latin typeface="Calibri" panose="020F0502020204030204" pitchFamily="34" charset="0"/>
                          <a:ea typeface="+mn-ea"/>
                          <a:cs typeface="+mn-cs"/>
                        </a:rPr>
                        <a:t>ako je osiguran obrok, </a:t>
                      </a:r>
                      <a:r>
                        <a:rPr lang="hr-HR" sz="950" u="none" kern="1200" baseline="0" dirty="0">
                          <a:solidFill>
                            <a:schemeClr val="tx1"/>
                          </a:solidFill>
                          <a:latin typeface="Calibri" panose="020F0502020204030204" pitchFamily="34" charset="0"/>
                          <a:ea typeface="+mn-ea"/>
                          <a:cs typeface="+mn-cs"/>
                        </a:rPr>
                        <a:t>potrebno izvršiti odgovarajuće umanjenje primjenjivo na instituciju (sukladno nacionalnom zakonodavstvu) </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970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959"/>
            <a:ext cx="8229600" cy="4768435"/>
          </a:xfrm>
        </p:spPr>
        <p:txBody>
          <a:bodyPr/>
          <a:lstStyle/>
          <a:p>
            <a:pPr marL="0" indent="0" algn="ctr">
              <a:buNone/>
            </a:pPr>
            <a:r>
              <a:rPr lang="hr-HR" dirty="0">
                <a:latin typeface="+mj-lt"/>
              </a:rPr>
              <a:t>IZRAVNI TROŠKOVI OSOBLJA I NEIZRAVNI TROŠKOVI</a:t>
            </a:r>
          </a:p>
          <a:p>
            <a:pPr marL="0" indent="0">
              <a:buNone/>
            </a:pPr>
            <a:endParaRPr lang="hr-HR" dirty="0">
              <a:latin typeface="+mj-lt"/>
            </a:endParaRPr>
          </a:p>
          <a:p>
            <a:pPr algn="just"/>
            <a:r>
              <a:rPr lang="hr-HR" sz="1800" dirty="0">
                <a:latin typeface="+mj-lt"/>
              </a:rPr>
              <a:t>proizlaze iz ugovora o radu između poslodavca i zaposlenika </a:t>
            </a:r>
          </a:p>
          <a:p>
            <a:pPr algn="just"/>
            <a:r>
              <a:rPr lang="hr-HR" sz="1800" b="1" dirty="0">
                <a:latin typeface="+mj-lt"/>
              </a:rPr>
              <a:t>plaće koje se isplaćuju u korist sudionika, odnosno pripadnica ciljanih skupina ne smatraju se izravnim troškovima osoblja</a:t>
            </a:r>
          </a:p>
          <a:p>
            <a:pPr algn="just"/>
            <a:r>
              <a:rPr lang="hr-HR" sz="1800" dirty="0">
                <a:latin typeface="+mj-lt"/>
              </a:rPr>
              <a:t>po odobrenju ukupnog iznosa prihvatljivih izravnih troškova osoblja u pojedinom ZNS-u, odrediti će se prihvatljivih 15% neizravnih troškova za pojedini ZNS </a:t>
            </a:r>
          </a:p>
          <a:p>
            <a:pPr algn="just"/>
            <a:r>
              <a:rPr lang="hr-HR" sz="1800" dirty="0">
                <a:latin typeface="+mj-lt"/>
              </a:rPr>
              <a:t>PT2 neće provoditi provjeru popratne dokumentacije za neizravne troškove te nije potrebno dostavljati dokaznu dokumentaciju za neizravne troškove  </a:t>
            </a:r>
          </a:p>
          <a:p>
            <a:pPr marL="0" indent="0">
              <a:buNone/>
            </a:pPr>
            <a:endParaRPr lang="hr-HR" sz="1800" dirty="0">
              <a:latin typeface="+mj-lt"/>
            </a:endParaRPr>
          </a:p>
        </p:txBody>
      </p:sp>
    </p:spTree>
    <p:extLst>
      <p:ext uri="{BB962C8B-B14F-4D97-AF65-F5344CB8AC3E}">
        <p14:creationId xmlns:p14="http://schemas.microsoft.com/office/powerpoint/2010/main" val="285960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9178"/>
            <a:ext cx="8229600" cy="6280030"/>
          </a:xfrm>
        </p:spPr>
        <p:txBody>
          <a:bodyPr/>
          <a:lstStyle/>
          <a:p>
            <a:pPr marL="0" indent="0" algn="ctr">
              <a:buNone/>
            </a:pPr>
            <a:r>
              <a:rPr lang="hr-HR" sz="3600" dirty="0">
                <a:latin typeface="+mj-lt"/>
              </a:rPr>
              <a:t>STANDARDNE VELIČINE JEDINIČNIH TROŠKOVA </a:t>
            </a:r>
            <a:r>
              <a:rPr lang="hr-HR" dirty="0">
                <a:latin typeface="+mj-lt"/>
              </a:rPr>
              <a:t>(čl. 8.5. Posebnih uvjeta Ugovora)</a:t>
            </a:r>
          </a:p>
          <a:p>
            <a:endParaRPr lang="hr-HR" sz="1800" dirty="0">
              <a:latin typeface="Calibri" panose="020F0502020204030204" pitchFamily="34" charset="0"/>
            </a:endParaRPr>
          </a:p>
          <a:p>
            <a:pPr algn="just"/>
            <a:r>
              <a:rPr lang="hr-HR" sz="1800" dirty="0">
                <a:latin typeface="Calibri" panose="020F0502020204030204" pitchFamily="34" charset="0"/>
              </a:rPr>
              <a:t>plaće ugovorene pojedinačnim vrijednostima standardnih veličina jediničnih troškova (jedinični troškovi po satu) mogu se potraživati u ugovorenim iznosima u razdoblju od uzastopna 24 mjeseca provedbe</a:t>
            </a:r>
          </a:p>
          <a:p>
            <a:pPr algn="just"/>
            <a:r>
              <a:rPr lang="hr-HR" sz="1800" dirty="0">
                <a:latin typeface="Calibri" panose="020F0502020204030204" pitchFamily="34" charset="0"/>
              </a:rPr>
              <a:t>tijekom tog razdoblja se ne mogu mijenjati, a moraju se revidirati po isteku 24 mjeseca</a:t>
            </a:r>
          </a:p>
          <a:p>
            <a:pPr algn="just"/>
            <a:r>
              <a:rPr lang="hr-HR" sz="1800" dirty="0">
                <a:latin typeface="Calibri" panose="020F0502020204030204" pitchFamily="34" charset="0"/>
              </a:rPr>
              <a:t>za izračun se koriste samo sati tijekom kojih je osoba stvarno radila</a:t>
            </a:r>
          </a:p>
          <a:p>
            <a:pPr algn="just"/>
            <a:r>
              <a:rPr lang="hr-HR" sz="1800" dirty="0">
                <a:latin typeface="Calibri" panose="020F0502020204030204" pitchFamily="34" charset="0"/>
              </a:rPr>
              <a:t>PT2 će za troškove osoblja potraživane standardnim veličinama jediničnih troškova vršiti samo provjeru </a:t>
            </a:r>
            <a:r>
              <a:rPr lang="hr-HR" sz="1800" b="1" dirty="0">
                <a:latin typeface="Calibri" panose="020F0502020204030204" pitchFamily="34" charset="0"/>
              </a:rPr>
              <a:t>evidencije radnog vremena (tablica radnih sati) </a:t>
            </a:r>
            <a:r>
              <a:rPr lang="hr-HR" sz="1800" dirty="0">
                <a:latin typeface="Calibri" panose="020F0502020204030204" pitchFamily="34" charset="0"/>
              </a:rPr>
              <a:t>s detaljnim opisom aktivnosti</a:t>
            </a:r>
          </a:p>
          <a:p>
            <a:pPr marL="0" indent="0">
              <a:buNone/>
            </a:pPr>
            <a:endParaRPr lang="hr-HR" sz="1800" dirty="0">
              <a:latin typeface="+mj-lt"/>
            </a:endParaRPr>
          </a:p>
        </p:txBody>
      </p:sp>
    </p:spTree>
    <p:extLst>
      <p:ext uri="{BB962C8B-B14F-4D97-AF65-F5344CB8AC3E}">
        <p14:creationId xmlns:p14="http://schemas.microsoft.com/office/powerpoint/2010/main" val="30810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9178"/>
            <a:ext cx="8229600" cy="6280030"/>
          </a:xfrm>
        </p:spPr>
        <p:txBody>
          <a:bodyPr/>
          <a:lstStyle/>
          <a:p>
            <a:pPr marL="0" indent="0" algn="ctr">
              <a:buNone/>
            </a:pPr>
            <a:r>
              <a:rPr lang="hr-HR" sz="3600" dirty="0">
                <a:latin typeface="+mj-lt"/>
              </a:rPr>
              <a:t>RAD PRIPADNICA CILJANE SKUPINE</a:t>
            </a:r>
          </a:p>
          <a:p>
            <a:endParaRPr lang="hr-HR" sz="1800" dirty="0">
              <a:latin typeface="Calibri" panose="020F0502020204030204" pitchFamily="34" charset="0"/>
            </a:endParaRPr>
          </a:p>
          <a:p>
            <a:pPr algn="just"/>
            <a:r>
              <a:rPr lang="hr-HR" sz="1800" dirty="0">
                <a:latin typeface="Calibri" panose="020F0502020204030204" pitchFamily="34" charset="0"/>
              </a:rPr>
              <a:t>trošak plaće nije prihvatljiv u iznosu većem od minimalne plaće sukladno važećoj Uredbi Vlade RH o visini minimalne plaće za tekuću godinu (čl. 5.1. Posebnih uvjeta)</a:t>
            </a:r>
          </a:p>
          <a:p>
            <a:pPr algn="just"/>
            <a:r>
              <a:rPr lang="hr-HR" sz="1800" dirty="0">
                <a:latin typeface="Calibri" panose="020F0502020204030204" pitchFamily="34" charset="0"/>
              </a:rPr>
              <a:t>pripadnica ciljane skupine mora unutar jednog mjeseca pružati podršku za najmanje četiri korisnika (čl. 8.12. Posebnih uvjeta)</a:t>
            </a:r>
          </a:p>
          <a:p>
            <a:pPr algn="just"/>
            <a:r>
              <a:rPr lang="hr-HR" sz="1800" dirty="0">
                <a:latin typeface="Calibri" panose="020F0502020204030204" pitchFamily="34" charset="0"/>
              </a:rPr>
              <a:t>pružanje usluge podrške u najduljem trajanju od 24 mjeseca po zaposlenoj ženi (čl. 8.11. Posebnih uvjeta)</a:t>
            </a:r>
          </a:p>
          <a:p>
            <a:pPr algn="just"/>
            <a:r>
              <a:rPr lang="hr-HR" sz="1800" dirty="0">
                <a:latin typeface="Calibri" panose="020F0502020204030204" pitchFamily="34" charset="0"/>
              </a:rPr>
              <a:t>dokazivanje rada temeljem tablica radnih sati (8.12. Posebnih uvjeta)</a:t>
            </a:r>
          </a:p>
          <a:p>
            <a:pPr marL="0" indent="0">
              <a:buNone/>
            </a:pPr>
            <a:endParaRPr lang="hr-HR" sz="1800" dirty="0">
              <a:latin typeface="+mj-lt"/>
            </a:endParaRPr>
          </a:p>
        </p:txBody>
      </p:sp>
    </p:spTree>
    <p:extLst>
      <p:ext uri="{BB962C8B-B14F-4D97-AF65-F5344CB8AC3E}">
        <p14:creationId xmlns:p14="http://schemas.microsoft.com/office/powerpoint/2010/main" val="110601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47782"/>
            <a:ext cx="6660049" cy="646331"/>
          </a:xfrm>
          <a:prstGeom prst="rect">
            <a:avLst/>
          </a:prstGeom>
        </p:spPr>
        <p:txBody>
          <a:bodyPr wrap="square">
            <a:spAutoFit/>
          </a:bodyPr>
          <a:lstStyle/>
          <a:p>
            <a:pPr lvl="0">
              <a:spcAft>
                <a:spcPct val="35000"/>
              </a:spcAft>
            </a:pPr>
            <a:r>
              <a:rPr lang="hr-HR" sz="3600" dirty="0"/>
              <a:t>Ugovorne obveze - sažetak</a:t>
            </a: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3020975006"/>
              </p:ext>
            </p:extLst>
          </p:nvPr>
        </p:nvGraphicFramePr>
        <p:xfrm>
          <a:off x="467544" y="1449238"/>
          <a:ext cx="8229600" cy="523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51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hr-HR" sz="3600" dirty="0"/>
            </a:br>
            <a:r>
              <a:rPr lang="hr-HR" sz="3600" dirty="0"/>
              <a:t>1.1. Dostava Plana nabave i Početnog plana ZNS-a</a:t>
            </a:r>
            <a:br>
              <a:rPr lang="hr-HR" sz="3600" dirty="0"/>
            </a:br>
            <a:endParaRPr lang="hr-HR" sz="3600" dirty="0"/>
          </a:p>
        </p:txBody>
      </p:sp>
      <p:sp>
        <p:nvSpPr>
          <p:cNvPr id="3" name="Content Placeholder 2"/>
          <p:cNvSpPr>
            <a:spLocks noGrp="1"/>
          </p:cNvSpPr>
          <p:nvPr>
            <p:ph sz="half" idx="1"/>
          </p:nvPr>
        </p:nvSpPr>
        <p:spPr>
          <a:xfrm>
            <a:off x="457199" y="1600200"/>
            <a:ext cx="8324491" cy="5039591"/>
          </a:xfrm>
        </p:spPr>
        <p:txBody>
          <a:bodyPr/>
          <a:lstStyle/>
          <a:p>
            <a:pPr lvl="0" algn="just" defTabSz="914400" eaLnBrk="0" hangingPunct="0"/>
            <a:r>
              <a:rPr lang="hr-HR" sz="2000" b="1" dirty="0">
                <a:solidFill>
                  <a:prstClr val="black"/>
                </a:solidFill>
              </a:rPr>
              <a:t>Plan nabave </a:t>
            </a:r>
            <a:r>
              <a:rPr lang="hr-HR" sz="2000" dirty="0">
                <a:solidFill>
                  <a:prstClr val="black"/>
                </a:solidFill>
              </a:rPr>
              <a:t>dostavlja se PT2 u roku od 10 radnih dana od dana stupanja Ugovora na snagu (čl. 5.2. Općih uvjeta)</a:t>
            </a:r>
          </a:p>
          <a:p>
            <a:pPr algn="just" defTabSz="914400" eaLnBrk="0" hangingPunct="0"/>
            <a:r>
              <a:rPr lang="hr-HR" sz="2000" dirty="0">
                <a:solidFill>
                  <a:prstClr val="black"/>
                </a:solidFill>
              </a:rPr>
              <a:t>U Plan nabave upisuju se </a:t>
            </a:r>
            <a:r>
              <a:rPr lang="pl-PL" sz="2000" dirty="0">
                <a:solidFill>
                  <a:prstClr val="black"/>
                </a:solidFill>
              </a:rPr>
              <a:t>planirane nabave vrijednosti jednake ili veće od 150.000 kuna bez PDV-a</a:t>
            </a:r>
          </a:p>
          <a:p>
            <a:pPr algn="just" defTabSz="914400" eaLnBrk="0" hangingPunct="0"/>
            <a:r>
              <a:rPr lang="pl-PL" sz="2000" dirty="0"/>
              <a:t>Kada je korisnik i/ili partner koji provodi nabavu javni naručitelj u smislu Zakona o javnoj nabavi, obavezan je postupati u skladu s navedenim Zakonom i primjenjivim podzakonskim propisima (čl. 5.1. Općih uvjeta)</a:t>
            </a:r>
          </a:p>
          <a:p>
            <a:pPr algn="just" defTabSz="914400" eaLnBrk="0" hangingPunct="0"/>
            <a:r>
              <a:rPr lang="pl-PL" sz="2000" dirty="0"/>
              <a:t>Kada korisnik i/ili partner koji provodi nabavu nije javni naručitelj dužan je provesti nabavu i sklopiti ugovor sukladno Prilogu III. Ugovora (čl. 5.1. Općih uvjeta)</a:t>
            </a:r>
            <a:endParaRPr lang="hr-HR" sz="2000" dirty="0"/>
          </a:p>
          <a:p>
            <a:pPr lvl="0" algn="just" defTabSz="914400" eaLnBrk="0" hangingPunct="0"/>
            <a:r>
              <a:rPr lang="hr-HR" sz="2000" dirty="0">
                <a:solidFill>
                  <a:prstClr val="black"/>
                </a:solidFill>
              </a:rPr>
              <a:t>U slučaju potrebe Plan nabave može se izmijeniti i dostaviti PT2, najkasnije sa ZNS-om u kojem se potražuje trošak vezan za predmetnu nabavu (čl.  5.3. Općih uvjeta) </a:t>
            </a:r>
          </a:p>
          <a:p>
            <a:pPr algn="just" defTabSz="914400" eaLnBrk="0" hangingPunct="0"/>
            <a:r>
              <a:rPr lang="hr-HR" sz="2000" b="1" dirty="0">
                <a:solidFill>
                  <a:prstClr val="black"/>
                </a:solidFill>
              </a:rPr>
              <a:t>Početni plan ZNS-a </a:t>
            </a:r>
            <a:r>
              <a:rPr lang="hr-HR" sz="2000" dirty="0">
                <a:solidFill>
                  <a:prstClr val="black"/>
                </a:solidFill>
              </a:rPr>
              <a:t>dostavlja se PT2 u roku od 10 kalendarskih dana od dana zaprimanja obrasca kojeg je Korisniku dostavio PT2 (čl. 14.1. Općih uvjeta)</a:t>
            </a:r>
          </a:p>
          <a:p>
            <a:pPr marL="0" lvl="0" indent="0" algn="just" defTabSz="914400" eaLnBrk="0" hangingPunct="0">
              <a:buNone/>
            </a:pPr>
            <a:endParaRPr lang="hr-HR" sz="2000" dirty="0">
              <a:solidFill>
                <a:prstClr val="black"/>
              </a:solidFill>
            </a:endParaRPr>
          </a:p>
        </p:txBody>
      </p:sp>
    </p:spTree>
    <p:extLst>
      <p:ext uri="{BB962C8B-B14F-4D97-AF65-F5344CB8AC3E}">
        <p14:creationId xmlns:p14="http://schemas.microsoft.com/office/powerpoint/2010/main" val="407852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554"/>
          </a:xfrm>
        </p:spPr>
        <p:txBody>
          <a:bodyPr/>
          <a:lstStyle/>
          <a:p>
            <a:br>
              <a:rPr lang="hr-HR" sz="3600" dirty="0"/>
            </a:br>
            <a:r>
              <a:rPr lang="hr-HR" sz="3600" dirty="0"/>
              <a:t>1.2. Izvještavanje</a:t>
            </a:r>
            <a:br>
              <a:rPr lang="hr-HR" sz="3600" dirty="0"/>
            </a:br>
            <a:endParaRPr lang="hr-HR" sz="3600" dirty="0"/>
          </a:p>
        </p:txBody>
      </p:sp>
      <p:sp>
        <p:nvSpPr>
          <p:cNvPr id="3" name="Content Placeholder 2"/>
          <p:cNvSpPr>
            <a:spLocks noGrp="1"/>
          </p:cNvSpPr>
          <p:nvPr>
            <p:ph sz="half" idx="1"/>
          </p:nvPr>
        </p:nvSpPr>
        <p:spPr>
          <a:xfrm>
            <a:off x="457200" y="1600200"/>
            <a:ext cx="8315864" cy="4525963"/>
          </a:xfrm>
        </p:spPr>
        <p:txBody>
          <a:bodyPr/>
          <a:lstStyle/>
          <a:p>
            <a:pPr lvl="0" algn="just" defTabSz="914400" eaLnBrk="0" hangingPunct="0">
              <a:buFont typeface="Arial" charset="0"/>
              <a:buAutoNum type="arabicPeriod"/>
            </a:pPr>
            <a:r>
              <a:rPr lang="hr-HR" sz="2000" b="1" u="sng" dirty="0">
                <a:solidFill>
                  <a:prstClr val="black"/>
                </a:solidFill>
              </a:rPr>
              <a:t>Izvješća o napretku </a:t>
            </a:r>
            <a:endParaRPr lang="hr-HR" sz="2000" b="1" dirty="0">
              <a:solidFill>
                <a:prstClr val="black"/>
              </a:solidFill>
            </a:endParaRPr>
          </a:p>
          <a:p>
            <a:pPr lvl="0" algn="just" defTabSz="914400" eaLnBrk="0" hangingPunct="0"/>
            <a:r>
              <a:rPr lang="hr-HR" sz="2000" dirty="0">
                <a:solidFill>
                  <a:prstClr val="black"/>
                </a:solidFill>
              </a:rPr>
              <a:t>dostavljaju se na obrascu Zahtjeva za nadoknadom sredstava (ZNS), u elektroničkom i pisanom (potpisan i ovjeren) obliku (čl. 14.3 Općih uvjeta)</a:t>
            </a:r>
          </a:p>
          <a:p>
            <a:pPr lvl="0" algn="just" defTabSz="914400" eaLnBrk="0" hangingPunct="0"/>
            <a:r>
              <a:rPr lang="hr-HR" sz="2000" b="1" dirty="0">
                <a:solidFill>
                  <a:prstClr val="black"/>
                </a:solidFill>
              </a:rPr>
              <a:t>rok za predaju: </a:t>
            </a:r>
            <a:r>
              <a:rPr lang="hr-HR" sz="2000" dirty="0">
                <a:solidFill>
                  <a:prstClr val="black"/>
                </a:solidFill>
              </a:rPr>
              <a:t>15 kalendarskih dana od isteka svaka tri mjeseca od sklapanja Ugovora (čl. 13.2. Općih uvjeta)</a:t>
            </a:r>
          </a:p>
          <a:p>
            <a:pPr lvl="0" algn="just" defTabSz="914400" eaLnBrk="0" hangingPunct="0"/>
            <a:r>
              <a:rPr lang="hr-HR" sz="2000" b="1" dirty="0">
                <a:solidFill>
                  <a:prstClr val="black"/>
                </a:solidFill>
              </a:rPr>
              <a:t>rok za provjeru i potvrdu troškova od strane PT2: </a:t>
            </a:r>
            <a:r>
              <a:rPr lang="hr-HR" sz="2000" dirty="0">
                <a:solidFill>
                  <a:prstClr val="black"/>
                </a:solidFill>
              </a:rPr>
              <a:t>45 kalendarskih dana od primitka zahtjeva (čl. 16.3. Općih uvjeta) </a:t>
            </a:r>
          </a:p>
        </p:txBody>
      </p:sp>
    </p:spTree>
    <p:extLst>
      <p:ext uri="{BB962C8B-B14F-4D97-AF65-F5344CB8AC3E}">
        <p14:creationId xmlns:p14="http://schemas.microsoft.com/office/powerpoint/2010/main" val="275225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698740"/>
            <a:ext cx="8497019" cy="5427423"/>
          </a:xfrm>
        </p:spPr>
        <p:txBody>
          <a:bodyPr/>
          <a:lstStyle/>
          <a:p>
            <a:pPr marL="0" lvl="0" indent="0" algn="just" defTabSz="914400" eaLnBrk="0" hangingPunct="0">
              <a:buNone/>
            </a:pPr>
            <a:r>
              <a:rPr lang="hr-HR" sz="2000" b="1" u="sng" dirty="0">
                <a:solidFill>
                  <a:prstClr val="black"/>
                </a:solidFill>
              </a:rPr>
              <a:t>2. Završno izvješće o provedbi projekta</a:t>
            </a:r>
          </a:p>
          <a:p>
            <a:pPr lvl="0" algn="just" defTabSz="914400" eaLnBrk="0" hangingPunct="0"/>
            <a:r>
              <a:rPr lang="hr-HR" sz="2000" dirty="0">
                <a:solidFill>
                  <a:prstClr val="black"/>
                </a:solidFill>
              </a:rPr>
              <a:t>dostavlja se na obrascu zajedno sa Završnim ZNS-om </a:t>
            </a:r>
          </a:p>
          <a:p>
            <a:pPr lvl="0" algn="just" defTabSz="914400" eaLnBrk="0" hangingPunct="0"/>
            <a:r>
              <a:rPr lang="hr-HR" sz="2000" b="1" dirty="0">
                <a:solidFill>
                  <a:prstClr val="black"/>
                </a:solidFill>
              </a:rPr>
              <a:t>rok za predaju: </a:t>
            </a:r>
            <a:r>
              <a:rPr lang="hr-HR" sz="2000" dirty="0">
                <a:solidFill>
                  <a:prstClr val="black"/>
                </a:solidFill>
              </a:rPr>
              <a:t>30 kalendarskih dana od isteka razdoblja provedbe projekta </a:t>
            </a:r>
          </a:p>
          <a:p>
            <a:pPr lvl="0" algn="just" defTabSz="914400" eaLnBrk="0" hangingPunct="0">
              <a:buNone/>
            </a:pPr>
            <a:r>
              <a:rPr lang="hr-HR" sz="2000" dirty="0">
                <a:solidFill>
                  <a:prstClr val="black"/>
                </a:solidFill>
              </a:rPr>
              <a:t>	(čl. 13.2. Općih uvjeta)</a:t>
            </a:r>
          </a:p>
          <a:p>
            <a:pPr lvl="0" algn="just" defTabSz="914400" eaLnBrk="0" hangingPunct="0"/>
            <a:r>
              <a:rPr lang="hr-HR" sz="2000" b="1" dirty="0">
                <a:solidFill>
                  <a:prstClr val="black"/>
                </a:solidFill>
              </a:rPr>
              <a:t>rok za provjeru i potvrdu troškova od strane PT2: </a:t>
            </a:r>
            <a:r>
              <a:rPr lang="hr-HR" sz="2000" dirty="0">
                <a:solidFill>
                  <a:prstClr val="black"/>
                </a:solidFill>
              </a:rPr>
              <a:t>60 kalendarskih dana od primitka zahtjeva (čl. 16.5. Općih uvjeta) </a:t>
            </a:r>
          </a:p>
          <a:p>
            <a:pPr lvl="0" algn="just" defTabSz="914400" eaLnBrk="0" hangingPunct="0"/>
            <a:endParaRPr lang="hr-HR" sz="2000" dirty="0">
              <a:solidFill>
                <a:prstClr val="black"/>
              </a:solidFill>
            </a:endParaRPr>
          </a:p>
          <a:p>
            <a:pPr lvl="0" algn="just" defTabSz="914400" eaLnBrk="0" hangingPunct="0"/>
            <a:r>
              <a:rPr lang="hr-HR" sz="2000" dirty="0">
                <a:solidFill>
                  <a:prstClr val="black"/>
                </a:solidFill>
              </a:rPr>
              <a:t>Vezano za izvješća, PT2 može zatražiti dodatne informacije, dokumentaciju i pojašnjenja od Korisnika koji ne može biti kraći od 3 niti duži od 10 radnih dana, osim ako PT2 i Korisnik ne dogovore drugačije. Za slučaj da Korisnik ne dostavi tražene dokumente/podatke u roku, PT2 neće potvrditi predmetne troškove. (16.5. Općih uvjeta)</a:t>
            </a:r>
          </a:p>
        </p:txBody>
      </p:sp>
    </p:spTree>
    <p:extLst>
      <p:ext uri="{BB962C8B-B14F-4D97-AF65-F5344CB8AC3E}">
        <p14:creationId xmlns:p14="http://schemas.microsoft.com/office/powerpoint/2010/main" val="91384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hr-HR" sz="3600" dirty="0"/>
            </a:br>
            <a:r>
              <a:rPr lang="hr-HR" sz="3600" dirty="0"/>
              <a:t>2. IZMJENE UGOVORA </a:t>
            </a:r>
            <a:r>
              <a:rPr lang="hr-HR" sz="2800" dirty="0"/>
              <a:t>(čl. 20. Općih uvjeta)</a:t>
            </a:r>
            <a:br>
              <a:rPr lang="hr-HR" sz="2800" dirty="0"/>
            </a:br>
            <a:endParaRPr lang="hr-HR" sz="2800" dirty="0"/>
          </a:p>
        </p:txBody>
      </p:sp>
      <p:sp>
        <p:nvSpPr>
          <p:cNvPr id="3" name="Content Placeholder 2"/>
          <p:cNvSpPr>
            <a:spLocks noGrp="1"/>
          </p:cNvSpPr>
          <p:nvPr>
            <p:ph sz="half" idx="1"/>
          </p:nvPr>
        </p:nvSpPr>
        <p:spPr>
          <a:xfrm>
            <a:off x="457200" y="1600200"/>
            <a:ext cx="8436634" cy="4525963"/>
          </a:xfrm>
        </p:spPr>
        <p:txBody>
          <a:bodyPr/>
          <a:lstStyle/>
          <a:p>
            <a:pPr lvl="0" algn="just" defTabSz="914400" eaLnBrk="0" hangingPunct="0"/>
            <a:r>
              <a:rPr lang="hr-HR" altLang="sr-Latn-RS" sz="2000" dirty="0">
                <a:solidFill>
                  <a:prstClr val="black"/>
                </a:solidFill>
              </a:rPr>
              <a:t>Ugovor se ne može izmijeniti u svrhu ili s učinkom koji bi doveo u pitanje odluku o financiranju ili postupanje u skladu s načelom jednakog postupanja</a:t>
            </a:r>
          </a:p>
          <a:p>
            <a:pPr marL="358775" lvl="0" indent="-358775" algn="just" defTabSz="914400" eaLnBrk="0" hangingPunct="0"/>
            <a:r>
              <a:rPr lang="hr-HR" altLang="sr-Latn-RS" sz="2000" dirty="0">
                <a:solidFill>
                  <a:prstClr val="black"/>
                </a:solidFill>
              </a:rPr>
              <a:t>Izmjene Ugovora kada se uvode nove i/ili mijenjaju postojeće aktivnosti moguće su kada su kumulativno ispunjeni sljedeći uvjeti:</a:t>
            </a:r>
          </a:p>
          <a:p>
            <a:pPr lvl="0" algn="just" defTabSz="914400" eaLnBrk="0" hangingPunct="0">
              <a:buFontTx/>
              <a:buChar char="-"/>
            </a:pPr>
            <a:r>
              <a:rPr lang="hr-HR" altLang="sr-Latn-RS" sz="2000" dirty="0">
                <a:solidFill>
                  <a:prstClr val="black"/>
                </a:solidFill>
              </a:rPr>
              <a:t>Nastale su zbog nepredvidivih okolnosti nastalih nakon predaje projektne prijave</a:t>
            </a:r>
          </a:p>
          <a:p>
            <a:pPr lvl="0" algn="just" defTabSz="914400" eaLnBrk="0" hangingPunct="0">
              <a:buFontTx/>
              <a:buChar char="-"/>
            </a:pPr>
            <a:r>
              <a:rPr lang="hr-HR" altLang="sr-Latn-RS" sz="2000" dirty="0">
                <a:solidFill>
                  <a:prstClr val="black"/>
                </a:solidFill>
              </a:rPr>
              <a:t>Nužne su za ostvarenje ciljeva projekta i zadanih pokazatelja</a:t>
            </a:r>
          </a:p>
          <a:p>
            <a:pPr lvl="0" algn="just" defTabSz="914400" eaLnBrk="0" hangingPunct="0">
              <a:buFontTx/>
              <a:buChar char="-"/>
            </a:pPr>
            <a:r>
              <a:rPr lang="hr-HR" altLang="sr-Latn-RS" sz="2000" dirty="0">
                <a:solidFill>
                  <a:prstClr val="black"/>
                </a:solidFill>
              </a:rPr>
              <a:t>Povezani troškovi ne smiju prijeći ukupne prihvatljive troškove navedene u točki 3.2. Posebnih uvjeta</a:t>
            </a:r>
          </a:p>
          <a:p>
            <a:pPr marL="0" lvl="0" indent="0" algn="just" defTabSz="914400" eaLnBrk="0" hangingPunct="0">
              <a:buNone/>
            </a:pPr>
            <a:r>
              <a:rPr lang="hr-HR" altLang="sr-Latn-RS" sz="2000" dirty="0">
                <a:solidFill>
                  <a:prstClr val="black"/>
                </a:solidFill>
              </a:rPr>
              <a:t>Ukoliko izmjene ne ispunjavaju sve navedene uvjete, troškove povezane s izmjenom snosi Korisnik.</a:t>
            </a:r>
          </a:p>
          <a:p>
            <a:pPr marL="0" indent="0">
              <a:buNone/>
            </a:pPr>
            <a:endParaRPr lang="hr-HR" dirty="0"/>
          </a:p>
        </p:txBody>
      </p:sp>
    </p:spTree>
    <p:extLst>
      <p:ext uri="{BB962C8B-B14F-4D97-AF65-F5344CB8AC3E}">
        <p14:creationId xmlns:p14="http://schemas.microsoft.com/office/powerpoint/2010/main" val="415838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4140926426"/>
              </p:ext>
            </p:extLst>
          </p:nvPr>
        </p:nvGraphicFramePr>
        <p:xfrm>
          <a:off x="143219" y="616945"/>
          <a:ext cx="8543581" cy="587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7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1155" y="3886200"/>
            <a:ext cx="8867954" cy="2022894"/>
          </a:xfrm>
        </p:spPr>
        <p:txBody>
          <a:bodyPr/>
          <a:lstStyle/>
          <a:p>
            <a:pPr marL="342900" lvl="0" indent="-342900" algn="just">
              <a:buFont typeface="Arial" panose="020B0604020202020204" pitchFamily="34" charset="0"/>
              <a:buChar char="•"/>
            </a:pPr>
            <a:r>
              <a:rPr lang="hr-HR" sz="2000" dirty="0">
                <a:solidFill>
                  <a:prstClr val="black"/>
                </a:solidFill>
              </a:rPr>
              <a:t>za svaku preraspodjelu sredstava ispunjava se obrazac tablice preraspodjele koji se šalje voditelju projekta u PT2</a:t>
            </a:r>
          </a:p>
          <a:p>
            <a:pPr marL="342900" lvl="0" indent="-342900" algn="just">
              <a:buFont typeface="Arial" panose="020B0604020202020204" pitchFamily="34" charset="0"/>
              <a:buChar char="•"/>
            </a:pPr>
            <a:r>
              <a:rPr lang="hr-HR" sz="2000" dirty="0">
                <a:solidFill>
                  <a:prstClr val="black"/>
                </a:solidFill>
              </a:rPr>
              <a:t>sve preraspodjele rade se u istoj tablici</a:t>
            </a:r>
          </a:p>
          <a:p>
            <a:pPr marL="342900" indent="-342900" algn="just">
              <a:buFont typeface="Arial" panose="020B0604020202020204" pitchFamily="34" charset="0"/>
              <a:buChar char="•"/>
            </a:pPr>
            <a:r>
              <a:rPr lang="hr-HR" sz="2000" dirty="0">
                <a:solidFill>
                  <a:sysClr val="windowText" lastClr="000000">
                    <a:hueOff val="0"/>
                    <a:satOff val="0"/>
                    <a:lumOff val="0"/>
                    <a:alphaOff val="0"/>
                  </a:sysClr>
                </a:solidFill>
              </a:rPr>
              <a:t>postotak preraspodjele između glavnih elemenata prati se kumulativno, u odnosu na izvorno uneseni (ili Dodatkom Ugovora izmijenjeni) proračun</a:t>
            </a:r>
          </a:p>
          <a:p>
            <a:endParaRPr lang="hr-HR" dirty="0"/>
          </a:p>
        </p:txBody>
      </p:sp>
      <p:sp>
        <p:nvSpPr>
          <p:cNvPr id="3" name="Title 2"/>
          <p:cNvSpPr>
            <a:spLocks noGrp="1"/>
          </p:cNvSpPr>
          <p:nvPr>
            <p:ph type="title"/>
          </p:nvPr>
        </p:nvSpPr>
        <p:spPr>
          <a:xfrm>
            <a:off x="457200" y="274638"/>
            <a:ext cx="8229600" cy="562124"/>
          </a:xfrm>
        </p:spPr>
        <p:txBody>
          <a:bodyPr/>
          <a:lstStyle/>
          <a:p>
            <a:r>
              <a:rPr lang="hr-HR" sz="2000" dirty="0"/>
              <a:t>Primjer popunjavanja tablice preraspodjele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0" y="1296858"/>
            <a:ext cx="8954219" cy="232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23491" y="574240"/>
            <a:ext cx="8497019" cy="5709521"/>
          </a:xfrm>
        </p:spPr>
        <p:txBody>
          <a:bodyPr/>
          <a:lstStyle/>
          <a:p>
            <a:pPr marL="0" lvl="0" indent="0" algn="just" defTabSz="914400" eaLnBrk="0" hangingPunct="0">
              <a:buNone/>
            </a:pPr>
            <a:endParaRPr lang="hr-HR" sz="2000" b="1" u="sng" dirty="0">
              <a:solidFill>
                <a:prstClr val="black"/>
              </a:solidFill>
            </a:endParaRPr>
          </a:p>
          <a:p>
            <a:pPr marL="0" lvl="0" indent="0" algn="just" defTabSz="914400" eaLnBrk="0" hangingPunct="0">
              <a:buNone/>
            </a:pPr>
            <a:r>
              <a:rPr lang="hr-HR" sz="2000" b="1" u="sng" dirty="0">
                <a:solidFill>
                  <a:prstClr val="black"/>
                </a:solidFill>
              </a:rPr>
              <a:t>Mjere osiguravanja javnosti i vidljivosti</a:t>
            </a:r>
          </a:p>
          <a:p>
            <a:pPr lvl="0" algn="just" defTabSz="914400" eaLnBrk="0" hangingPunct="0"/>
            <a:endParaRPr lang="hr-HR" sz="2000" dirty="0">
              <a:solidFill>
                <a:prstClr val="black"/>
              </a:solidFill>
            </a:endParaRPr>
          </a:p>
          <a:p>
            <a:pPr lvl="0" algn="just" defTabSz="914400" eaLnBrk="0" hangingPunct="0"/>
            <a:r>
              <a:rPr lang="hr-HR" sz="2000" dirty="0"/>
              <a:t>Upute za korisnike sredstava, </a:t>
            </a:r>
            <a:r>
              <a:rPr lang="hr-HR" sz="2000" i="1" dirty="0"/>
              <a:t>Informiranje, komunikacija i vidljivost projekata financiranih u okviru Europskog fonda za regionalni razvoj (EFRR), Europskog socijalnog fonda (ESF) i Kohezijskog fonda (KF) za razdoblje 2014.-2020.</a:t>
            </a:r>
          </a:p>
          <a:p>
            <a:pPr lvl="0" algn="just" defTabSz="914400" eaLnBrk="0" hangingPunct="0"/>
            <a:r>
              <a:rPr lang="hr-HR" sz="2000" b="1" dirty="0">
                <a:solidFill>
                  <a:prstClr val="black"/>
                </a:solidFill>
              </a:rPr>
              <a:t>Korisnik mora poduzeti najmanje jednu mjeru za obavještavanje javnosti (čl. 8.4. Općih uvjeta)</a:t>
            </a:r>
            <a:endParaRPr lang="hr-HR" sz="2000" dirty="0">
              <a:solidFill>
                <a:prstClr val="black"/>
              </a:solidFill>
            </a:endParaRPr>
          </a:p>
          <a:p>
            <a:pPr lvl="0" algn="just" defTabSz="914400" eaLnBrk="0" hangingPunct="0"/>
            <a:r>
              <a:rPr lang="hr-HR" sz="2000" dirty="0">
                <a:solidFill>
                  <a:prstClr val="black"/>
                </a:solidFill>
              </a:rPr>
              <a:t>mogućnost slanja materijala na provjeru vidljivosti prije tiska na PT2</a:t>
            </a:r>
          </a:p>
          <a:p>
            <a:r>
              <a:rPr lang="hr-HR" sz="2000" b="1" dirty="0"/>
              <a:t>Tijekom provedbe </a:t>
            </a:r>
            <a:r>
              <a:rPr lang="hr-HR" sz="2000" dirty="0"/>
              <a:t>projekta </a:t>
            </a:r>
            <a:r>
              <a:rPr lang="hr-HR" sz="2000" b="1" dirty="0"/>
              <a:t>korisnik je dužan informirati javnost o potpori </a:t>
            </a:r>
            <a:r>
              <a:rPr lang="hr-HR" sz="2000" dirty="0"/>
              <a:t>dobivenoj iz fondova putem svoje </a:t>
            </a:r>
            <a:r>
              <a:rPr lang="hr-HR" sz="2000" b="1" dirty="0"/>
              <a:t>internetske stranice</a:t>
            </a:r>
            <a:r>
              <a:rPr lang="hr-HR" sz="2000" dirty="0"/>
              <a:t>, ako ista postoji te putem </a:t>
            </a:r>
            <a:r>
              <a:rPr lang="hr-HR" sz="2000" b="1" dirty="0"/>
              <a:t>plakata </a:t>
            </a:r>
            <a:r>
              <a:rPr lang="hr-HR" sz="2000" dirty="0"/>
              <a:t>najmanje veličine A3 (čl. 5. Uputa za korisnike, Informiranje, komunikacija i vidljivost)</a:t>
            </a:r>
            <a:endParaRPr lang="hr-HR" sz="2000" dirty="0">
              <a:solidFill>
                <a:prstClr val="black"/>
              </a:solidFill>
            </a:endParaRPr>
          </a:p>
          <a:p>
            <a:pPr marL="0" indent="0">
              <a:buNone/>
            </a:pPr>
            <a:endParaRPr lang="hr-HR" dirty="0"/>
          </a:p>
        </p:txBody>
      </p:sp>
    </p:spTree>
    <p:extLst>
      <p:ext uri="{BB962C8B-B14F-4D97-AF65-F5344CB8AC3E}">
        <p14:creationId xmlns:p14="http://schemas.microsoft.com/office/powerpoint/2010/main" val="371626614"/>
      </p:ext>
    </p:extLst>
  </p:cSld>
  <p:clrMapOvr>
    <a:masterClrMapping/>
  </p:clrMapOvr>
</p:sld>
</file>

<file path=ppt/theme/theme1.xml><?xml version="1.0" encoding="utf-8"?>
<a:theme xmlns:a="http://schemas.openxmlformats.org/drawingml/2006/main" name="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4238</TotalTime>
  <Words>4784</Words>
  <Application>Microsoft Office PowerPoint</Application>
  <PresentationFormat>Prikaz na zaslonu (4:3)</PresentationFormat>
  <Paragraphs>494</Paragraphs>
  <Slides>29</Slides>
  <Notes>24</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29</vt:i4>
      </vt:variant>
    </vt:vector>
  </HeadingPairs>
  <TitlesOfParts>
    <vt:vector size="37" baseType="lpstr">
      <vt:lpstr>Arial</vt:lpstr>
      <vt:lpstr>Buxton Sketch</vt:lpstr>
      <vt:lpstr>Calibri</vt:lpstr>
      <vt:lpstr>Myriad Pro Bold SemiExt</vt:lpstr>
      <vt:lpstr>Myriad Pro Light SemiExt</vt:lpstr>
      <vt:lpstr>Times New Roman</vt:lpstr>
      <vt:lpstr>Trebuchet MS</vt:lpstr>
      <vt:lpstr>powerpoint</vt:lpstr>
      <vt:lpstr>OPERATIVNI PROGRAM</vt:lpstr>
      <vt:lpstr>   1. PROVEDBA  I UGOVORNE OBVEZE KORISNIKA  </vt:lpstr>
      <vt:lpstr> 1.1. Dostava Plana nabave i Početnog plana ZNS-a </vt:lpstr>
      <vt:lpstr> 1.2. Izvještavanje </vt:lpstr>
      <vt:lpstr>PowerPoint prezentacija</vt:lpstr>
      <vt:lpstr> 2. IZMJENE UGOVORA (čl. 20. Općih uvjeta) </vt:lpstr>
      <vt:lpstr>PowerPoint prezentacija</vt:lpstr>
      <vt:lpstr>Primjer popunjavanja tablice preraspodjele</vt:lpstr>
      <vt:lpstr>PowerPoint prezentacija</vt:lpstr>
      <vt:lpstr>3. ZAHTJEV ZA NADOKNADOM SREDSTAVA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ZNS - Predviđeni raspored za buduće zahtjeve za nadoknadom sredstava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OPERATIVNI PROGRAM</dc:title>
  <dc:creator>Andrea Prelas</dc:creator>
  <cp:lastModifiedBy>Kresimir Crnkovic</cp:lastModifiedBy>
  <cp:revision>238</cp:revision>
  <cp:lastPrinted>2017-04-21T09:06:16Z</cp:lastPrinted>
  <dcterms:created xsi:type="dcterms:W3CDTF">2016-12-14T08:49:29Z</dcterms:created>
  <dcterms:modified xsi:type="dcterms:W3CDTF">2021-02-01T12:44:23Z</dcterms:modified>
</cp:coreProperties>
</file>