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8" r:id="rId3"/>
    <p:sldId id="258" r:id="rId4"/>
    <p:sldId id="260" r:id="rId5"/>
    <p:sldId id="261" r:id="rId6"/>
    <p:sldId id="293" r:id="rId7"/>
    <p:sldId id="296" r:id="rId8"/>
    <p:sldId id="294" r:id="rId9"/>
    <p:sldId id="295" r:id="rId10"/>
    <p:sldId id="263" r:id="rId11"/>
    <p:sldId id="273" r:id="rId12"/>
    <p:sldId id="274" r:id="rId13"/>
    <p:sldId id="277" r:id="rId14"/>
    <p:sldId id="278" r:id="rId15"/>
    <p:sldId id="279" r:id="rId16"/>
    <p:sldId id="280" r:id="rId17"/>
    <p:sldId id="281" r:id="rId18"/>
    <p:sldId id="297" r:id="rId19"/>
    <p:sldId id="298" r:id="rId20"/>
    <p:sldId id="282" r:id="rId21"/>
    <p:sldId id="283" r:id="rId22"/>
    <p:sldId id="289" r:id="rId23"/>
    <p:sldId id="290" r:id="rId24"/>
    <p:sldId id="291" r:id="rId25"/>
    <p:sldId id="292" r:id="rId26"/>
    <p:sldId id="267" r:id="rId27"/>
    <p:sldId id="257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9">
          <p15:clr>
            <a:srgbClr val="A4A3A4"/>
          </p15:clr>
        </p15:guide>
        <p15:guide id="2" pos="5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C78"/>
    <a:srgbClr val="DB5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382" autoAdjust="0"/>
  </p:normalViewPr>
  <p:slideViewPr>
    <p:cSldViewPr snapToGrid="0" snapToObjects="1">
      <p:cViewPr varScale="1">
        <p:scale>
          <a:sx n="114" d="100"/>
          <a:sy n="114" d="100"/>
        </p:scale>
        <p:origin x="2166" y="108"/>
      </p:cViewPr>
      <p:guideLst>
        <p:guide orient="horz" pos="1699"/>
        <p:guide pos="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21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8D40E-F8F6-334F-A430-AB456D3EDA1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DA70D-FD13-6440-B1C6-F5F17E448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F769F-6636-6E44-A46B-CE4ABFCBD8E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D84EE-CC48-C64E-9187-BDB171E5A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9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z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31" y="6212748"/>
            <a:ext cx="507160" cy="411770"/>
          </a:xfrm>
          <a:prstGeom prst="rect">
            <a:avLst/>
          </a:prstGeom>
        </p:spPr>
      </p:pic>
      <p:pic>
        <p:nvPicPr>
          <p:cNvPr id="8" name="Picture 7" descr="H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9" y="6218594"/>
            <a:ext cx="1775309" cy="405924"/>
          </a:xfrm>
          <a:prstGeom prst="rect">
            <a:avLst/>
          </a:prstGeom>
        </p:spPr>
      </p:pic>
      <p:pic>
        <p:nvPicPr>
          <p:cNvPr id="9" name="Picture 8" descr="lent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9" y="6037748"/>
            <a:ext cx="2712240" cy="796090"/>
          </a:xfrm>
          <a:prstGeom prst="rect">
            <a:avLst/>
          </a:prstGeom>
        </p:spPr>
      </p:pic>
      <p:pic>
        <p:nvPicPr>
          <p:cNvPr id="10" name="Picture 9" descr="zazeli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1" y="273228"/>
            <a:ext cx="2690075" cy="6451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2111" y="5968156"/>
            <a:ext cx="8622259" cy="0"/>
          </a:xfrm>
          <a:prstGeom prst="line">
            <a:avLst/>
          </a:prstGeom>
          <a:ln w="12700" cmpd="sng">
            <a:solidFill>
              <a:srgbClr val="DB5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6290-D8C0-F44E-96B3-6239D13FED3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0039-C7F9-EE4D-A9B7-041015B3A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hyperlink" Target="https://esif-wf.mrrfeu.hr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zeli_400x3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9283" y="-81556"/>
            <a:ext cx="4649195" cy="7235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>
        <p:fade/>
      </p:transition>
    </mc:Choice>
    <mc:Fallback xmlns="">
      <p:transition xmlns:p14="http://schemas.microsoft.com/office/powerpoint/2010/main" spd="slow" advClick="0" advTm="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048589"/>
            <a:ext cx="179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Ciljane skupine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184055"/>
            <a:ext cx="3934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žene starije od 50 godina,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žene s invaliditetom,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žrtve trgovanja ljudima,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žrtve obiteljskog nasilja,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azilantice, </a:t>
            </a:r>
          </a:p>
          <a:p>
            <a:pPr marL="360000" indent="-36000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mlade žene koje su izašle iz sustava skrbi</a:t>
            </a:r>
            <a:r>
              <a:rPr lang="ta-IN" sz="1600" dirty="0">
                <a:latin typeface="Calibri"/>
                <a:cs typeface="Calibri"/>
              </a:rPr>
              <a:t> </a:t>
            </a:r>
            <a:r>
              <a:rPr lang="hr-HR" sz="1600" dirty="0">
                <a:latin typeface="Calibri"/>
                <a:cs typeface="Calibri"/>
              </a:rPr>
              <a:t>(domova za djecu) i udomiteljskih obitelji, odgojnih zavoda i sl., </a:t>
            </a:r>
          </a:p>
        </p:txBody>
      </p:sp>
      <p:sp>
        <p:nvSpPr>
          <p:cNvPr id="7" name="TekstniOkvir 2"/>
          <p:cNvSpPr txBox="1"/>
          <p:nvPr/>
        </p:nvSpPr>
        <p:spPr>
          <a:xfrm>
            <a:off x="4670942" y="2184055"/>
            <a:ext cx="393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liječene </a:t>
            </a:r>
            <a:r>
              <a:rPr lang="hr-HR" sz="1600" dirty="0" err="1">
                <a:latin typeface="Calibri"/>
                <a:cs typeface="Calibri"/>
              </a:rPr>
              <a:t>ovisnice</a:t>
            </a:r>
            <a:r>
              <a:rPr lang="hr-HR" sz="1600" dirty="0">
                <a:latin typeface="Calibri"/>
                <a:cs typeface="Calibri"/>
              </a:rPr>
              <a:t>, </a:t>
            </a: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povratnice s odsluženja zatvorske kazne unazad 6 mjeseci, </a:t>
            </a: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pripadnice romske nacionalne manjine,</a:t>
            </a:r>
          </a:p>
          <a:p>
            <a:pPr marL="28800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beskućnice.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372" y="1506172"/>
            <a:ext cx="83912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Nezaposlene žene </a:t>
            </a:r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s najviše završenim srednjoškolskim obrazovanjem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koje su prijavljene u evidenciju nezaposlenih HZZ-a s naglaskom na:</a:t>
            </a:r>
            <a:endParaRPr lang="hr-HR" sz="16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214373" y="4430347"/>
            <a:ext cx="8710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KORISNIK U PROVEDBI KOD PODNOŠENJA ZAHTJEVA ZA NADOKNADOM SREDSTAVA MORA OSIGURATI PRIPADNOST CILJANOJ SKUPINI: </a:t>
            </a:r>
          </a:p>
          <a:p>
            <a:pPr marL="742950" lvl="1" indent="-285750">
              <a:buClr>
                <a:srgbClr val="D63C78"/>
              </a:buCl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</a:t>
            </a:r>
            <a:r>
              <a:rPr lang="hr-HR" sz="1600" dirty="0">
                <a:latin typeface="Calibri"/>
                <a:cs typeface="Calibri"/>
              </a:rPr>
              <a:t>potvrda o vođenju u evidenciji HZZ-a</a:t>
            </a:r>
          </a:p>
          <a:p>
            <a:pPr marL="742950" lvl="1" indent="-285750">
              <a:buClr>
                <a:srgbClr val="D63C78"/>
              </a:buClr>
              <a:buFont typeface="Wingdings" panose="05000000000000000000" pitchFamily="2" charset="2"/>
              <a:buChar char="Ø"/>
            </a:pPr>
            <a:r>
              <a:rPr lang="hr-HR" sz="1600" dirty="0">
                <a:latin typeface="Calibri"/>
                <a:cs typeface="Calibri"/>
              </a:rPr>
              <a:t>	preslika osobne iskaznice</a:t>
            </a:r>
          </a:p>
        </p:txBody>
      </p:sp>
    </p:spTree>
    <p:extLst>
      <p:ext uri="{BB962C8B-B14F-4D97-AF65-F5344CB8AC3E}">
        <p14:creationId xmlns:p14="http://schemas.microsoft.com/office/powerpoint/2010/main" val="167515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827" y="334214"/>
            <a:ext cx="3876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II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078" y="2062050"/>
            <a:ext cx="8451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/>
            <a:r>
              <a:rPr lang="ta-IN" sz="1600" b="1" dirty="0">
                <a:latin typeface="Calibri"/>
                <a:cs typeface="Calibri"/>
              </a:rPr>
              <a:t>Obrazovanje i osposobljavanje žena iz ciljanih skupina koje će pružati potporu i podršku starijim</a:t>
            </a:r>
            <a:r>
              <a:rPr lang="hr-HR" sz="1600" b="1" dirty="0">
                <a:latin typeface="Calibri"/>
                <a:cs typeface="Calibri"/>
              </a:rPr>
              <a:t> </a:t>
            </a:r>
            <a:r>
              <a:rPr lang="ta-IN" sz="1600" b="1" dirty="0">
                <a:latin typeface="Calibri"/>
                <a:cs typeface="Calibri"/>
              </a:rPr>
              <a:t>osobama i osobama u nepovoljnom položaju </a:t>
            </a:r>
            <a:endParaRPr lang="hr-HR" sz="1600" b="1" dirty="0"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297493" y="2908967"/>
            <a:ext cx="8451396" cy="32293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buClr>
                <a:srgbClr val="DB5282"/>
              </a:buClr>
            </a:pPr>
            <a:r>
              <a:rPr lang="hr-HR" sz="1600" dirty="0">
                <a:latin typeface="Calibri" panose="020F0502020204030204" pitchFamily="34" charset="0"/>
              </a:rPr>
              <a:t>povećanje znanja i vještina potrebnih na tržištu rada kroz dodatno obrazovanje/osposobljavanje u cilju povećanja njihove zapošljivosti</a:t>
            </a:r>
          </a:p>
          <a:p>
            <a:pPr marL="285750" indent="-285750" algn="just">
              <a:lnSpc>
                <a:spcPct val="80000"/>
              </a:lnSpc>
              <a:buClr>
                <a:srgbClr val="DB5282"/>
              </a:buClr>
            </a:pPr>
            <a:endParaRPr lang="hr-HR" sz="1600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80000"/>
              </a:lnSpc>
              <a:buClr>
                <a:srgbClr val="DB5282"/>
              </a:buClr>
            </a:pPr>
            <a:r>
              <a:rPr lang="hr-HR" sz="1600" dirty="0">
                <a:latin typeface="Calibri" panose="020F0502020204030204" pitchFamily="34" charset="0"/>
              </a:rPr>
              <a:t>Obrazovnu instituciju bira svaki Korisnik zasebno, a</a:t>
            </a:r>
            <a:r>
              <a:rPr lang="vi-VN" sz="1600" dirty="0">
                <a:latin typeface="Calibri" panose="020F0502020204030204" pitchFamily="34" charset="0"/>
              </a:rPr>
              <a:t> </a:t>
            </a:r>
            <a:r>
              <a:rPr lang="hr-HR" sz="1600" dirty="0">
                <a:latin typeface="Calibri" panose="020F0502020204030204" pitchFamily="34" charset="0"/>
              </a:rPr>
              <a:t>i</a:t>
            </a:r>
            <a:r>
              <a:rPr lang="vi-VN" sz="1600" dirty="0">
                <a:latin typeface="Calibri" panose="020F0502020204030204" pitchFamily="34" charset="0"/>
              </a:rPr>
              <a:t>zbor zavisi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vi-VN" sz="1600" dirty="0">
                <a:latin typeface="Calibri" panose="020F0502020204030204" pitchFamily="34" charset="0"/>
              </a:rPr>
              <a:t>o lokaciji provođenja aktivnosti, o potrebama žena uključenih u projekt za obrazovanjem i osposobljavanjem te potrebama za radnom snagom na lokalnom tržištu rada. </a:t>
            </a:r>
            <a:endParaRPr lang="hr-HR" sz="16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600" dirty="0">
                <a:solidFill>
                  <a:srgbClr val="D63C78"/>
                </a:solidFill>
                <a:latin typeface="Calibri" panose="020F0502020204030204" pitchFamily="34" charset="0"/>
              </a:rPr>
              <a:t>ZAVRŠETKOM OBRAZOVANJA I OSPOSOBLJAVANJA, ŽENE UKLJUČENE U PROJEKT STEĆI ĆE </a:t>
            </a:r>
            <a:r>
              <a:rPr lang="hr-HR" sz="1600" b="1" dirty="0">
                <a:solidFill>
                  <a:srgbClr val="D63C78"/>
                </a:solidFill>
                <a:latin typeface="Calibri" panose="020F0502020204030204" pitchFamily="34" charset="0"/>
              </a:rPr>
              <a:t>JAVNU ISPRAVU O OBRAZOVANJU/OSPOSOBLJENOSTI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2725524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6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648" y="391548"/>
            <a:ext cx="3972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III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078" y="1147650"/>
            <a:ext cx="845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latin typeface="Calibri"/>
                <a:cs typeface="Calibri"/>
              </a:rPr>
              <a:t>Upravljanje projektom i administracija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11347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297493" y="1642143"/>
            <a:ext cx="8451396" cy="12439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B5282"/>
              </a:buClr>
            </a:pPr>
            <a:r>
              <a:rPr lang="hr-HR" sz="1600" dirty="0">
                <a:latin typeface="Calibri" panose="020F0502020204030204" pitchFamily="34" charset="0"/>
              </a:rPr>
              <a:t>p</a:t>
            </a:r>
            <a:r>
              <a:rPr lang="vi-VN" sz="1600" dirty="0">
                <a:latin typeface="Calibri" panose="020F0502020204030204" pitchFamily="34" charset="0"/>
              </a:rPr>
              <a:t>rovođenje i upravljanje projektnim aktivnostima koje imaju za cilj ostvarenje rezultata i ciljeva operacije/projekta</a:t>
            </a:r>
          </a:p>
          <a:p>
            <a:pPr>
              <a:buClr>
                <a:srgbClr val="DB5282"/>
              </a:buClr>
            </a:pPr>
            <a:r>
              <a:rPr lang="vi-VN" sz="1600" dirty="0">
                <a:latin typeface="Calibri" panose="020F0502020204030204" pitchFamily="34" charset="0"/>
              </a:rPr>
              <a:t>financijskog upravljanja projektom</a:t>
            </a:r>
          </a:p>
          <a:p>
            <a:pPr>
              <a:buClr>
                <a:srgbClr val="DB5282"/>
              </a:buClr>
            </a:pPr>
            <a:r>
              <a:rPr lang="vi-VN" sz="1600" dirty="0">
                <a:latin typeface="Calibri" panose="020F0502020204030204" pitchFamily="34" charset="0"/>
              </a:rPr>
              <a:t>izvještavanj</a:t>
            </a:r>
            <a:r>
              <a:rPr lang="hr-HR" sz="1600" dirty="0">
                <a:latin typeface="Calibri" panose="020F0502020204030204" pitchFamily="34" charset="0"/>
              </a:rPr>
              <a:t>e</a:t>
            </a:r>
            <a:endParaRPr lang="vi-VN" sz="1600" dirty="0">
              <a:latin typeface="Calibri" panose="020F05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160372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/>
          <p:nvPr/>
        </p:nvSpPr>
        <p:spPr>
          <a:xfrm>
            <a:off x="340078" y="2909775"/>
            <a:ext cx="8451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>
                <a:latin typeface="Calibri"/>
                <a:cs typeface="Calibri"/>
              </a:rPr>
              <a:t>Promidžba i vidljivost</a:t>
            </a:r>
            <a:endParaRPr lang="hr-HR" sz="1600" b="1" dirty="0">
              <a:latin typeface="Calibri"/>
              <a:cs typeface="Calibri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368300" y="289686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297493" y="3413792"/>
            <a:ext cx="8451396" cy="22821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izrad</a:t>
            </a:r>
            <a:r>
              <a:rPr lang="hr-HR" sz="1600" dirty="0">
                <a:latin typeface="Calibri" panose="020F0502020204030204" pitchFamily="34" charset="0"/>
              </a:rPr>
              <a:t>a</a:t>
            </a:r>
            <a:r>
              <a:rPr lang="vi-VN" sz="1600" dirty="0">
                <a:latin typeface="Calibri" panose="020F0502020204030204" pitchFamily="34" charset="0"/>
              </a:rPr>
              <a:t> promotivnih materijala</a:t>
            </a: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o</a:t>
            </a:r>
            <a:r>
              <a:rPr lang="vi-VN" sz="1600" dirty="0">
                <a:latin typeface="Calibri" panose="020F0502020204030204" pitchFamily="34" charset="0"/>
              </a:rPr>
              <a:t>rganiziranje svečanih događanja s ciljem promicanja ciljeva i rezultata projekata</a:t>
            </a: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a</a:t>
            </a:r>
            <a:r>
              <a:rPr lang="vi-VN" sz="1600" dirty="0">
                <a:latin typeface="Calibri" panose="020F0502020204030204" pitchFamily="34" charset="0"/>
              </a:rPr>
              <a:t>žuriranje web-stranica prijavitelja s relevantnim podacima o provedbi projekta </a:t>
            </a:r>
          </a:p>
          <a:p>
            <a:pPr marL="285750" indent="-285750">
              <a:buClr>
                <a:srgbClr val="D63C78"/>
              </a:buClr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Informiranje prema svim ciljanim skupinama kako je to predviđeno unutar Uputa za korisnike sredstava – informiranje i vidljivost projekata financiranih iz ESI fondova 2014. – 2020. </a:t>
            </a: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Clr>
                <a:srgbClr val="D63C78"/>
              </a:buClr>
              <a:buNone/>
            </a:pPr>
            <a:endParaRPr lang="hr-HR" sz="1600" b="1" dirty="0">
              <a:latin typeface="Calibri" panose="020F0502020204030204" pitchFamily="34" charset="0"/>
            </a:endParaRPr>
          </a:p>
          <a:p>
            <a:pPr marL="0" indent="0">
              <a:buClr>
                <a:srgbClr val="D63C78"/>
              </a:buClr>
              <a:buNone/>
            </a:pPr>
            <a:r>
              <a:rPr lang="vi-VN" sz="1600" b="1" dirty="0">
                <a:latin typeface="Calibri" panose="020F0502020204030204" pitchFamily="34" charset="0"/>
              </a:rPr>
              <a:t>AKTIVNOSTI KOJE NE DOPRINOSE OSTVARIVANJU CILJEVA OVOG POZIVA NISU PRIHVATLJIVE ZA FINANCIRANJE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368300" y="336585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2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1533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8" y="1775947"/>
            <a:ext cx="84088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dirty="0">
                <a:latin typeface="Calibri"/>
                <a:cs typeface="Calibri"/>
              </a:rPr>
              <a:t>IZRAVNI TROŠKOVI OSOBLJA </a:t>
            </a:r>
            <a:r>
              <a:rPr lang="hr-HR" sz="1600" dirty="0">
                <a:latin typeface="Calibri"/>
                <a:cs typeface="Calibri"/>
              </a:rPr>
              <a:t>uključuju ukupne naknade za obavljeni rad osoblja koje je izravno uključeno u provedbu projekta i projektnih aktivnosti. </a:t>
            </a:r>
            <a:endParaRPr lang="ta-IN" sz="1600" dirty="0">
              <a:latin typeface="Calibri"/>
              <a:cs typeface="Calibri"/>
            </a:endParaRPr>
          </a:p>
          <a:p>
            <a:pPr marL="285750" indent="-285750" algn="just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ne grupiraju se s drugim vrstama troškova u sklopu jedne stavke</a:t>
            </a: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izravni troškovi osoblja</a:t>
            </a:r>
          </a:p>
          <a:p>
            <a:pPr marL="742950" lvl="1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lvl="1">
              <a:buClr>
                <a:srgbClr val="DB5282"/>
              </a:buClr>
            </a:pPr>
            <a:r>
              <a:rPr lang="hr-HR" sz="1600" dirty="0">
                <a:latin typeface="Calibri"/>
                <a:cs typeface="Calibri"/>
              </a:rPr>
              <a:t>Moguće korištenje standardne veličine jediničnih troškova:</a:t>
            </a: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/>
                <a:cs typeface="Calibri"/>
              </a:rPr>
              <a:t>satnica osobe </a:t>
            </a:r>
            <a:r>
              <a:rPr lang="hr-HR" sz="1600" dirty="0">
                <a:latin typeface="Calibri"/>
                <a:cs typeface="Calibri"/>
              </a:rPr>
              <a:t>= zadnji dokumentirani </a:t>
            </a:r>
            <a:r>
              <a:rPr lang="hr-HR" sz="1600" b="1" dirty="0">
                <a:latin typeface="Calibri"/>
                <a:cs typeface="Calibri"/>
              </a:rPr>
              <a:t>godišnji bruto II iznos </a:t>
            </a:r>
            <a:r>
              <a:rPr lang="hr-HR" sz="1600" dirty="0">
                <a:latin typeface="Calibri"/>
                <a:cs typeface="Calibri"/>
              </a:rPr>
              <a:t>troškova plaća djelatnika koji radi puno radno vrijeme </a:t>
            </a:r>
            <a:r>
              <a:rPr lang="hr-HR" sz="1600" b="1" dirty="0">
                <a:latin typeface="Calibri"/>
                <a:cs typeface="Calibri"/>
              </a:rPr>
              <a:t>/ 1720</a:t>
            </a:r>
          </a:p>
          <a:p>
            <a:pPr lvl="1">
              <a:buClr>
                <a:srgbClr val="DB5282"/>
              </a:buClr>
            </a:pPr>
            <a:endParaRPr lang="hr-HR" sz="1600" b="1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/>
                <a:cs typeface="Calibri"/>
              </a:rPr>
              <a:t>iznos izdatka plaće na projektu = važeća satnica osobe</a:t>
            </a:r>
            <a:r>
              <a:rPr lang="ta-IN" sz="1600" b="1" dirty="0">
                <a:latin typeface="Calibri"/>
                <a:cs typeface="Calibri"/>
              </a:rPr>
              <a:t> </a:t>
            </a:r>
            <a:r>
              <a:rPr lang="hr-HR" sz="1600" b="1" dirty="0">
                <a:latin typeface="Calibri"/>
                <a:cs typeface="Calibri"/>
              </a:rPr>
              <a:t>x</a:t>
            </a:r>
            <a:r>
              <a:rPr lang="ta-IN" sz="1600" b="1" dirty="0">
                <a:latin typeface="Calibri"/>
                <a:cs typeface="Calibri"/>
              </a:rPr>
              <a:t> </a:t>
            </a:r>
            <a:r>
              <a:rPr lang="hr-HR" sz="1600" b="1" dirty="0">
                <a:latin typeface="Calibri"/>
                <a:cs typeface="Calibri"/>
              </a:rPr>
              <a:t>sati rada na projektu prema izvješću o radu (</a:t>
            </a:r>
            <a:r>
              <a:rPr lang="hr-HR" sz="1600" b="1" dirty="0" err="1">
                <a:latin typeface="Calibri"/>
                <a:cs typeface="Calibri"/>
              </a:rPr>
              <a:t>timesheet</a:t>
            </a:r>
            <a:r>
              <a:rPr lang="hr-HR" sz="1600" dirty="0">
                <a:latin typeface="Calibri"/>
                <a:cs typeface="Calibri"/>
              </a:rPr>
              <a:t>)</a:t>
            </a:r>
          </a:p>
          <a:p>
            <a:pPr lvl="1">
              <a:buClr>
                <a:srgbClr val="DB5282"/>
              </a:buClr>
            </a:pPr>
            <a:endParaRPr lang="hr-HR" sz="1600" dirty="0">
              <a:latin typeface="Calibri"/>
              <a:cs typeface="Calibri"/>
            </a:endParaRPr>
          </a:p>
          <a:p>
            <a:pPr marL="800100" lvl="1" indent="-34290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standardna veličina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68300" y="1734818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8300" y="242406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/>
          <p:nvPr/>
        </p:nvSpPr>
        <p:spPr>
          <a:xfrm>
            <a:off x="214373" y="5449522"/>
            <a:ext cx="8710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Naknade ili plaće koje se isplaćuju u korist sudionika donosno pripadnica ciljanih skupine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 smatraju se izravnim troškom osoblja!</a:t>
            </a:r>
          </a:p>
        </p:txBody>
      </p:sp>
    </p:spTree>
    <p:extLst>
      <p:ext uri="{BB962C8B-B14F-4D97-AF65-F5344CB8AC3E}">
        <p14:creationId xmlns:p14="http://schemas.microsoft.com/office/powerpoint/2010/main" val="80405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7" y="2062049"/>
            <a:ext cx="8253589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latin typeface="Calibri" panose="020F0502020204030204" pitchFamily="34" charset="0"/>
              </a:rPr>
              <a:t>OSTALI IZRAVNI TROŠKOVI:</a:t>
            </a:r>
            <a:endParaRPr lang="ta-IN" sz="16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rgbClr val="DB5282"/>
              </a:buClr>
            </a:pPr>
            <a:endParaRPr lang="hr-HR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troškovi pripadnica ciljane skupine:</a:t>
            </a: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plaća u iznosu minimalne plaće sukladno važećoj Uredbi Vlade RH o visini minimalne plaće za tekuću godinu </a:t>
            </a:r>
            <a:endParaRPr lang="hr-HR" sz="1600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prijevoz od mjesta stanovanja do mjesta rada</a:t>
            </a:r>
            <a:r>
              <a:rPr lang="hr-HR" sz="1600" dirty="0">
                <a:latin typeface="Calibri" panose="020F0502020204030204" pitchFamily="34" charset="0"/>
              </a:rPr>
              <a:t> (kod krajnjeg korisnika) te tijekom rada </a:t>
            </a: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prijevoz od mjesta stanovanja do mjesta obrazovanja i osposobljavanja</a:t>
            </a:r>
            <a:endParaRPr lang="hr-HR" sz="1600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obrazovanje/ osposobljavanje do 7.000 kn po osobi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prijevoz za provođenje kontrola krajnjih korisnika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bicik</a:t>
            </a:r>
            <a:r>
              <a:rPr lang="hr-HR" sz="1600" dirty="0">
                <a:latin typeface="Calibri" panose="020F0502020204030204" pitchFamily="34" charset="0"/>
              </a:rPr>
              <a:t>l</a:t>
            </a:r>
            <a:r>
              <a:rPr lang="vi-VN" sz="1600" dirty="0">
                <a:latin typeface="Calibri" panose="020F0502020204030204" pitchFamily="34" charset="0"/>
              </a:rPr>
              <a:t> u najvećoj vrijednosti do 1.500,00 </a:t>
            </a:r>
            <a:r>
              <a:rPr lang="hr-HR" sz="1600" dirty="0">
                <a:latin typeface="Calibri" panose="020F0502020204030204" pitchFamily="34" charset="0"/>
              </a:rPr>
              <a:t>HRK </a:t>
            </a:r>
            <a:r>
              <a:rPr lang="vi-VN" sz="1600" dirty="0">
                <a:latin typeface="Calibri" panose="020F0502020204030204" pitchFamily="34" charset="0"/>
              </a:rPr>
              <a:t>po biciklu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potrepštin</a:t>
            </a:r>
            <a:r>
              <a:rPr lang="hr-HR" sz="1600" dirty="0">
                <a:latin typeface="Calibri" panose="020F0502020204030204" pitchFamily="34" charset="0"/>
              </a:rPr>
              <a:t>e</a:t>
            </a:r>
            <a:r>
              <a:rPr lang="vi-VN" sz="1600" dirty="0">
                <a:latin typeface="Calibri" panose="020F0502020204030204" pitchFamily="34" charset="0"/>
              </a:rPr>
              <a:t> za krajnje korisnike do najviše 200,00 HRK mjesečno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vi-VN" sz="1600" dirty="0">
                <a:latin typeface="Calibri" panose="020F0502020204030204" pitchFamily="34" charset="0"/>
              </a:rPr>
              <a:t>po krajnjem korisniku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troškovi promidžbe i vidljivosti</a:t>
            </a:r>
            <a:endParaRPr lang="ta-IN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70000"/>
              </a:lnSpc>
              <a:buClr>
                <a:srgbClr val="DB5282"/>
              </a:buClr>
              <a:buFont typeface="Arial"/>
              <a:buChar char="•"/>
            </a:pPr>
            <a:endParaRPr lang="ta-IN" sz="1600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vi-VN" sz="1600" dirty="0">
                <a:latin typeface="Calibri" panose="020F0502020204030204" pitchFamily="34" charset="0"/>
              </a:rPr>
              <a:t>nabava opreme: </a:t>
            </a:r>
            <a:r>
              <a:rPr lang="vi-VN" sz="1600" b="1" dirty="0">
                <a:latin typeface="Calibri" panose="020F0502020204030204" pitchFamily="34" charset="0"/>
              </a:rPr>
              <a:t>za </a:t>
            </a:r>
            <a:r>
              <a:rPr lang="hr-HR" sz="1600" b="1" dirty="0">
                <a:latin typeface="Calibri" panose="020F0502020204030204" pitchFamily="34" charset="0"/>
              </a:rPr>
              <a:t>provedbu projektnih aktivnosti</a:t>
            </a:r>
          </a:p>
          <a:p>
            <a:pPr marL="285750" indent="-285750" algn="just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hr-HR" sz="1600" dirty="0">
                <a:latin typeface="Calibri" panose="020F0502020204030204" pitchFamily="34" charset="0"/>
              </a:rPr>
              <a:t>maksimalna v</a:t>
            </a:r>
            <a:r>
              <a:rPr lang="vi-VN" sz="1600" dirty="0">
                <a:latin typeface="Calibri" panose="020F0502020204030204" pitchFamily="34" charset="0"/>
              </a:rPr>
              <a:t>rijednost opreme</a:t>
            </a:r>
            <a:r>
              <a:rPr lang="hr-HR" sz="1600" dirty="0">
                <a:latin typeface="Calibri" panose="020F0502020204030204" pitchFamily="34" charset="0"/>
              </a:rPr>
              <a:t>:</a:t>
            </a:r>
            <a:r>
              <a:rPr lang="vi-VN" sz="1600" dirty="0">
                <a:latin typeface="Calibri" panose="020F0502020204030204" pitchFamily="34" charset="0"/>
              </a:rPr>
              <a:t> </a:t>
            </a:r>
            <a:r>
              <a:rPr lang="vi-VN" sz="1600" b="1" dirty="0">
                <a:latin typeface="Calibri" panose="020F0502020204030204" pitchFamily="34" charset="0"/>
              </a:rPr>
              <a:t>5% svih prihvatljivih troškova projekta</a:t>
            </a:r>
            <a:endParaRPr lang="hr-HR" sz="1600" b="1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Wingdings" charset="2"/>
              <a:buChar char="ü"/>
            </a:pPr>
            <a:r>
              <a:rPr lang="vi-VN" sz="1600" dirty="0">
                <a:latin typeface="Calibri" panose="020F0502020204030204" pitchFamily="34" charset="0"/>
              </a:rPr>
              <a:t>„oznaka“: oprema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300" y="2444255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5422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Prihvatljivi izdaci – izravni troškovi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7" y="2062049"/>
            <a:ext cx="840881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600" b="1" dirty="0">
                <a:latin typeface="Calibri"/>
                <a:cs typeface="Calibri"/>
              </a:rPr>
              <a:t>NE</a:t>
            </a:r>
            <a:r>
              <a:rPr lang="vi-VN" sz="1600" b="1" dirty="0">
                <a:latin typeface="Calibri"/>
                <a:cs typeface="Calibri"/>
              </a:rPr>
              <a:t>IZRAVNI TROŠKOVI:</a:t>
            </a:r>
            <a:endParaRPr lang="ta-IN" sz="1600" b="1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vi-VN" sz="1600" b="1" dirty="0">
              <a:latin typeface="Calibri" panose="020F0502020204030204" pitchFamily="34" charset="0"/>
            </a:endParaRPr>
          </a:p>
          <a:p>
            <a:r>
              <a:rPr lang="hr-HR" sz="1600" dirty="0">
                <a:latin typeface="Calibri"/>
                <a:cs typeface="Calibri"/>
              </a:rPr>
              <a:t>Troškovi koji nastaju u okviru projekta ali nisu u izravnoj vezi s ostvarenjem jednog ili više ciljeva projekta, odnosno nisu izravno povezani s pojedinačnom aktivnošću projekta  (npr. režijski troškovi) </a:t>
            </a:r>
          </a:p>
          <a:p>
            <a:pPr marL="285750" indent="-285750">
              <a:lnSpc>
                <a:spcPct val="50000"/>
              </a:lnSpc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fiksna stopa u iznosu od 15% prihvatljivih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izravnih troškova osoblja</a:t>
            </a:r>
            <a:r>
              <a:rPr lang="hr-HR" sz="1600" dirty="0">
                <a:latin typeface="Calibri"/>
                <a:cs typeface="Calibri"/>
              </a:rPr>
              <a:t>: </a:t>
            </a:r>
          </a:p>
          <a:p>
            <a:pPr marL="725488" lvl="1"/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725488" lvl="1"/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Neizravni troškovi  = ukupan iznos prihvatljivih izravnih troškova osoblja * 0,15</a:t>
            </a:r>
          </a:p>
          <a:p>
            <a:pPr>
              <a:lnSpc>
                <a:spcPct val="70000"/>
              </a:lnSpc>
            </a:pPr>
            <a:endParaRPr lang="hr-HR" sz="1600" b="1" dirty="0">
              <a:latin typeface="Calibri"/>
              <a:cs typeface="Calibri"/>
            </a:endParaRPr>
          </a:p>
          <a:p>
            <a:endParaRPr lang="hr-HR" sz="1600" b="1" dirty="0">
              <a:solidFill>
                <a:srgbClr val="D63C78"/>
              </a:solidFill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u Element „Upravljanje projektom i administracija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dodati novu stavku troška „Ukupni neizravni troškovi projekta”:</a:t>
            </a:r>
            <a:endParaRPr lang="ta-I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upisati točan iznos od 15% od „Ukupan iznos izravnog troška osoblja” u dijelu „Sažetak troškova po oznakama”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„oznaka”: indirektni trošak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pl-PL" sz="1600" b="1" dirty="0">
                <a:solidFill>
                  <a:srgbClr val="D63C78"/>
                </a:solidFill>
                <a:latin typeface="Calibri"/>
                <a:cs typeface="Calibri"/>
              </a:rPr>
              <a:t>NEMA DOSTAVE NITI KONTROLE POPRATNE DOKUMENTACIJE!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8300" y="20491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300" y="2444255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5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3121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Nep</a:t>
            </a:r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rihvatljivi izdaci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7" y="1963272"/>
            <a:ext cx="840881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porez na dodanu vrijednost (PDV)(za koji Korisnik ima mogućnost povrata (</a:t>
            </a:r>
            <a:r>
              <a:rPr lang="hr-HR" sz="1600" dirty="0" err="1">
                <a:latin typeface="Calibri"/>
                <a:cs typeface="Calibri"/>
              </a:rPr>
              <a:t>povrativi</a:t>
            </a:r>
            <a:r>
              <a:rPr lang="hr-HR" sz="1600" dirty="0">
                <a:latin typeface="Calibri"/>
                <a:cs typeface="Calibri"/>
              </a:rPr>
              <a:t> PDV);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kupnja rabljene opreme;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kupnja opreme koja premašuje 5% svih ugovorenih izravnih prihvatljivih troškova projekta;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kupnja opreme koja se koristi u svrhu upravljanja projektom, a ne izravno za provedbu projektnih aktivnosti;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trošak kupnje bicikala pripadnicama ciljane skupine u iznosu većem od 1.500,00 kn po biciklu;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neizravni troškovi koji premašuju vrijednost od 15% prihvatljivih izravnih troškova osoblja;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troškovi potrepština za krajnje korisnike na mjesečnoj razini viši od 200,00 HRK po krajnjem </a:t>
            </a:r>
            <a:r>
              <a:rPr lang="ta-IN" sz="1600" dirty="0">
                <a:latin typeface="Calibri"/>
                <a:cs typeface="Calibri"/>
              </a:rPr>
              <a:t> </a:t>
            </a:r>
            <a:r>
              <a:rPr lang="hr-HR" sz="1600" dirty="0">
                <a:latin typeface="Calibri"/>
                <a:cs typeface="Calibri"/>
              </a:rPr>
              <a:t>korisniku;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kupnja vozila; 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amortizacija trajne materijalne imovine;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troškovi radionica, seminara, edukacija </a:t>
            </a:r>
            <a:r>
              <a:rPr lang="pl-PL" sz="1600" dirty="0">
                <a:latin typeface="Calibri"/>
                <a:cs typeface="Calibri"/>
              </a:rPr>
              <a:t>povezanih s upravljanjem projektom i administracijom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pl-PL" sz="1600" dirty="0">
                <a:latin typeface="Calibri"/>
                <a:cs typeface="Calibri"/>
              </a:rPr>
              <a:t>troškovi podugovaranje (nabava dobara, usluga, radova) samih korisnika i/ili partnera</a:t>
            </a:r>
          </a:p>
          <a:p>
            <a:pPr marL="285750" indent="-285750">
              <a:lnSpc>
                <a:spcPct val="90000"/>
              </a:lnSpc>
              <a:buClr>
                <a:srgbClr val="DB5282"/>
              </a:buClr>
              <a:buFont typeface="Arial"/>
              <a:buChar char="•"/>
            </a:pPr>
            <a:r>
              <a:rPr lang="pl-PL" sz="1600" dirty="0">
                <a:latin typeface="Calibri"/>
                <a:cs typeface="Calibri"/>
              </a:rPr>
              <a:t>troškovi dodatnog dohotka za obavljanje poslova vezanih uz projekt na temelju ugovoa o djelu za zaposlenike Korisnika i/ili partnera koji istovremeno svoju redovnu plaću primaju na temleju ugovora o radu</a:t>
            </a:r>
          </a:p>
        </p:txBody>
      </p:sp>
    </p:spTree>
    <p:extLst>
      <p:ext uri="{BB962C8B-B14F-4D97-AF65-F5344CB8AC3E}">
        <p14:creationId xmlns:p14="http://schemas.microsoft.com/office/powerpoint/2010/main" val="232108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865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Administrativna p</a:t>
            </a:r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rov</a:t>
            </a:r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je</a:t>
            </a:r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r</a:t>
            </a:r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a</a:t>
            </a:r>
            <a:endParaRPr lang="hr-HR" sz="28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graphicFrame>
        <p:nvGraphicFramePr>
          <p:cNvPr id="2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997"/>
              </p:ext>
            </p:extLst>
          </p:nvPr>
        </p:nvGraphicFramePr>
        <p:xfrm>
          <a:off x="368299" y="1959485"/>
          <a:ext cx="8479367" cy="3659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60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Uvjeti za registraciju i administrativnu provjeru</a:t>
                      </a:r>
                      <a:endParaRPr lang="hr-HR" sz="160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05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Mogućnost traženja zahtjeva za pojašnjenjima</a:t>
                      </a:r>
                      <a:endParaRPr lang="hr-HR" sz="1050" b="1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Zaprimljeni prijavni paket/omotnica je zatvoren.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6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2.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Prijavni paket/omotnica predan je nakon objave Poziva te u dan i vrijeme predaje poziv nije bio zatvoren ili obustavljen.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3.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Na zaprimljenom prijavnom paketu/omotnici ili potvrdi primitka projektnog prijedloga zabilježen je datum podnošenja projektnog prijedloga.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4.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Zatraženi iznos bespovratnih sredstava je u propisanim granicama sukladno točki 1.6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NE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5.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predan je na propisanom mediju i u propisanom formatu.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6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6.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istovjetan je u svim dostavljenim medijskim formatima (u elektronskoj i papirnatoj verziji pripadajućeg obrasca (tamo gdje su zatražene obje verzije).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1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7.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ispunjen je na ispravnim predlošcima. 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8.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Projektni prijedlog sadrži sve obvezne priloge i prateće dokumente. Tamo gdje je to predviđeno dokumenti su potpisani od ovlaštene osobe i ovjereni službenim pečatom organizacije.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9.</a:t>
                      </a: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Predviđeno trajanje projekta je do 30 mjeseci.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DA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10.</a:t>
                      </a:r>
                    </a:p>
                  </a:txBody>
                  <a:tcPr marL="41731" marR="41731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Projektno partnerstvo čine regionalni/područni ured Hrvatskog zavoda za zapošljavanje i Centar za socijalnu skrb</a:t>
                      </a: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DA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>
                    <a:lnL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3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456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B5282"/>
                </a:solidFill>
                <a:latin typeface="Calibri"/>
                <a:cs typeface="Calibri"/>
              </a:rPr>
              <a:t>Sadržaj projektnog prijedloga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7" y="1912472"/>
            <a:ext cx="829592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Formalno potpunom smatra se prijava koja sadrži sve prijavne obrasce i obvezne priloge kako slijedi: </a:t>
            </a:r>
          </a:p>
          <a:p>
            <a:pPr>
              <a:lnSpc>
                <a:spcPct val="90000"/>
              </a:lnSpc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b="1" dirty="0">
                <a:solidFill>
                  <a:srgbClr val="DB5282"/>
                </a:solidFill>
                <a:latin typeface="Calibri" panose="020F0502020204030204" pitchFamily="34" charset="0"/>
              </a:rPr>
              <a:t>1. Prijavni obrazac A </a:t>
            </a:r>
          </a:p>
          <a:p>
            <a:pPr algn="just">
              <a:lnSpc>
                <a:spcPct val="90000"/>
              </a:lnSpc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FORMAT: na CD-R-u elektronička verzija u izvornom PDF formatu izvezenom iz SF MIS sustava i spremljena za službeno podnošenje sa zabilježenim datumom i vremenom kad je izvezena iz SF MIS sustava te ne smije biti spremljena kao skica. </a:t>
            </a:r>
          </a:p>
          <a:p>
            <a:pPr>
              <a:lnSpc>
                <a:spcPct val="90000"/>
              </a:lnSpc>
            </a:pPr>
            <a:endParaRPr lang="hr-H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b="1" dirty="0">
                <a:solidFill>
                  <a:srgbClr val="DB5282"/>
                </a:solidFill>
                <a:latin typeface="Calibri" panose="020F0502020204030204" pitchFamily="34" charset="0"/>
              </a:rPr>
              <a:t>2. Izjava prijavitelja o istinitosti podataka, izbjegavanju dvostrukog financiranja i ispunjavanju preduvjeta za sudjelovanje u postupku dodjele bespovratnih sredstava i Izjava o partnerstvu (Obrazac 2.)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 starija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45 dana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dana podnošenja projektnog prijedloga</a:t>
            </a:r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Vjerske zajednice uz Izjavu dostavljaju i </a:t>
            </a:r>
            <a:r>
              <a:rPr lang="hr-HR" sz="1600" b="1" dirty="0">
                <a:solidFill>
                  <a:srgbClr val="D63C78"/>
                </a:solidFill>
                <a:latin typeface="Calibri" panose="020F0502020204030204" pitchFamily="34" charset="0"/>
              </a:rPr>
              <a:t>dokument koji dokazuje da je potpisnik Izjave osoba ovlaštena za zastupanje prijavitelja.</a:t>
            </a:r>
          </a:p>
          <a:p>
            <a:pPr>
              <a:lnSpc>
                <a:spcPct val="90000"/>
              </a:lnSpc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FORMAT: originalna papirnata verzija datirana, potpisana od ovlaštene osobe i ovjerena službenim pečatom organizacije i elektronička preslika Izjave i, u slučaju vjerskih zajednica, dokumenta kojim se dokazuje da je potpisnik Izjave osoba ovlaštena za zastupanje prijavitelja (na CD-R-u)</a:t>
            </a:r>
            <a:endParaRPr lang="hr-HR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456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B5282"/>
                </a:solidFill>
                <a:latin typeface="Calibri"/>
                <a:cs typeface="Calibri"/>
              </a:rPr>
              <a:t>Sadržaj projektnog prijedloga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77" y="1902947"/>
            <a:ext cx="8295923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3. Izjava partnera o istinitosti podataka, izbjegavanju dvostrukog financiranja i ispunjavanju preduvjeta za sudjelovanje u postupku dodjele bespovratnih sredstava i Izjava o partnerstvu (Obrazac 3)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 starija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45 dana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od dana podnošenja projektnog prijedloga</a:t>
            </a:r>
            <a:endParaRPr lang="hr-HR" sz="1400" b="1" dirty="0">
              <a:solidFill>
                <a:srgbClr val="DB5282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Za svakog partnera potrebno dostaviti zasebnu izjavu. </a:t>
            </a:r>
            <a:r>
              <a:rPr lang="hr-HR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Vjerske zajednice uz Izjavu dostavljaju i dokument koji dokazuje da je potpisnik Izjave osoba ovlaštena za zastupanje partnera.</a:t>
            </a:r>
          </a:p>
          <a:p>
            <a:pPr>
              <a:lnSpc>
                <a:spcPct val="90000"/>
              </a:lnSpc>
            </a:pP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FORMAT: originalna papirnata verzija Izjave potpisana od ovlaštene osobe i ovjerena službenim pečatom organizacije te elektronička preslika Izjave i, u slučaju vjerskih zajednica, dokumenta kojim se dokazuje da je potpisnik Izjave osoba ovlaštena za zastupanje partnera (na CD-R-u).</a:t>
            </a:r>
          </a:p>
          <a:p>
            <a:pPr algn="just"/>
            <a:endParaRPr lang="hr-HR" sz="1400" b="1" dirty="0">
              <a:solidFill>
                <a:srgbClr val="DB5282"/>
              </a:solidFill>
              <a:latin typeface="Calibri" panose="020F0502020204030204" pitchFamily="34" charset="0"/>
            </a:endParaRPr>
          </a:p>
          <a:p>
            <a:pPr algn="just"/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4. Potvrda Porezne uprave da subjekt nema duga po osnovi javnih davanja o kojima Porezna uprava vodi službenu evidenciju</a:t>
            </a:r>
            <a:r>
              <a:rPr lang="hr-HR" sz="1400" dirty="0">
                <a:solidFill>
                  <a:srgbClr val="DB5282"/>
                </a:solidFill>
                <a:latin typeface="Calibri" panose="020F0502020204030204" pitchFamily="34" charset="0"/>
              </a:rPr>
              <a:t> </a:t>
            </a:r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(ne starija od 30 dana od dana podnošenja projektnog prijedloga). Potrebno dostaviti za prijavitelja i svakog projektnog partnera </a:t>
            </a:r>
          </a:p>
          <a:p>
            <a:pPr algn="just"/>
            <a:endParaRPr lang="hr-HR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FORMAT: elektronička preslika dokumenta na CD-R-u</a:t>
            </a:r>
          </a:p>
          <a:p>
            <a:endParaRPr lang="hr-HR" sz="1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r>
              <a:rPr lang="hr-HR" sz="1400" b="1" dirty="0">
                <a:solidFill>
                  <a:srgbClr val="DB5282"/>
                </a:solidFill>
                <a:latin typeface="Calibri" panose="020F0502020204030204" pitchFamily="34" charset="0"/>
              </a:rPr>
              <a:t>5. Dokumenti iz kojih je razvidno ispunjavanje odredbi Poziva za prijavitelje i partnere ovisno o vrsti pravne osobe</a:t>
            </a:r>
            <a:r>
              <a:rPr lang="hr-HR" sz="1400" dirty="0">
                <a:solidFill>
                  <a:srgbClr val="DB5282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hr-HR" sz="1400" dirty="0">
                <a:solidFill>
                  <a:prstClr val="black"/>
                </a:solidFill>
                <a:latin typeface="Calibri" panose="020F0502020204030204" pitchFamily="34" charset="0"/>
              </a:rPr>
              <a:t>FORMAT U KOJEM SE DOSTAVLJA (ukoliko je primjenjivo): elektronička preslika dokumenta/ata.</a:t>
            </a:r>
          </a:p>
          <a:p>
            <a:endParaRPr lang="hr-HR" sz="13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zeli_400x30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37" y="1305764"/>
            <a:ext cx="287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Procjena kvalitete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63272"/>
            <a:ext cx="8408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Odbor za odabir projekata (OOP)</a:t>
            </a:r>
            <a:endParaRPr lang="ta-IN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endParaRPr lang="hr-HR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vrši ocjenjivanje projektnih prijedloga prema kriterijima odabira (KO) </a:t>
            </a: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provodi provjeru prihvatljivosti prijavitelja i partnera</a:t>
            </a:r>
          </a:p>
          <a:p>
            <a:pPr marL="342900" indent="-34290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sz="1600" dirty="0">
                <a:latin typeface="Calibri"/>
                <a:cs typeface="Calibri"/>
              </a:rPr>
              <a:t>provodi provjeru prihvatljivosti projekta, ciljeva projekta i projektnih aktivnosti</a:t>
            </a:r>
          </a:p>
          <a:p>
            <a:endParaRPr lang="hr-HR" sz="1600" dirty="0">
              <a:latin typeface="Calibri"/>
              <a:cs typeface="Calibri"/>
            </a:endParaRPr>
          </a:p>
          <a:p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HZZ, nadležno PT2:</a:t>
            </a:r>
            <a:endParaRPr lang="ta-IN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endParaRPr lang="hr-HR" sz="16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provodi provjeru prihvatljivosti izdataka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dirty="0">
                <a:latin typeface="Calibri"/>
                <a:cs typeface="Calibri"/>
              </a:rPr>
              <a:t>	Za potrebe ugovaranja standardnih veličina jediničnih troškova prijavitelj će biti zatražen da dostavi platne liste za svih 12 mjeseci referentnog razdoblja </a:t>
            </a:r>
          </a:p>
          <a:p>
            <a:endParaRPr lang="hr-HR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85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71644"/>
              </p:ext>
            </p:extLst>
          </p:nvPr>
        </p:nvGraphicFramePr>
        <p:xfrm>
          <a:off x="291000" y="1398441"/>
          <a:ext cx="8479366" cy="4500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5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1.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Jesu li ciljevi, očekivani rezultati i pokazatelji projektnog prijedloga u skladu s ciljevima, rezultatima i pokazateljima operacije kako je to zahtijevano ovim Uputama za prijavitelje?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20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62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2.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200" baseline="0" dirty="0">
                          <a:latin typeface="Calibri"/>
                          <a:cs typeface="Calibri"/>
                        </a:rPr>
                        <a:t>Je li je projektni prijedlog izrađen u skladu s nacionalnim i EU odredbama i propisima i doprinosi strateškim dokumentima na nacionalnoj i EU razini navedenim u točki 1.2 ovih Uputa za prijavitelje? </a:t>
                      </a:r>
                      <a:endParaRPr lang="hr-HR" sz="1200" baseline="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3.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Jesu li aktivnosti navedene u projektnoj prijedlogu relevantne u odnosu na ciljane skupine (da li će njihovo ostvarenje doprinijeti zadovoljenju njihovih potreba/ rješavanju njihovih problema)?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20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4.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1. Prikazuje li projektni prijedlog analizu stanja na nacionalnoj/regionalnoj/lokalnoj razini, kao i </a:t>
                      </a:r>
                      <a:br>
                        <a:rPr lang="hr-HR" sz="1200" dirty="0">
                          <a:latin typeface="Calibri"/>
                          <a:cs typeface="Calibri"/>
                        </a:rPr>
                      </a:br>
                      <a:r>
                        <a:rPr lang="hr-HR" sz="1200" dirty="0">
                          <a:latin typeface="Calibri"/>
                          <a:cs typeface="Calibri"/>
                        </a:rPr>
                        <a:t>      doprinosi rješavanju postojećih problema i potreba?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2. Provode li se projektne aktivnosti, pružanja pomoći krajnjim korisnicima – u područjima – </a:t>
                      </a:r>
                      <a:b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</a:b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     županiji/ama u kojoj/ima je stopa nezaposlenosti viša od prosjeka Republike Hrvatske?</a:t>
                      </a: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 bodova</a:t>
                      </a: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3. Provode li se projektne aktivnosti, pružanja pomoći krajnjim korisnicima u područjima (gradovi i </a:t>
                      </a:r>
                      <a:b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</a:b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    općine) s nižim indeksom razvijenosti?</a:t>
                      </a: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5  bodova</a:t>
                      </a: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5.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Raspolažu li prijavitelj i partneri operativnim, tehničkim i financijskim kapacitetima potrebnim za provedbu aktivnosti projekt. prijedloga?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6.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Održivost rezultata projekta/operacije nakon njegovog završetka i mogućnost multiplikacije rezultata njegovih aktivnosti na relevantna područja na lokalnoj, regionalnoj i nacionalnoj razini. 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6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7.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A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Doprinos postizanju horizontalnih ciljeva OPULJP-a odnosno ciljeva u vezi održivog razvoja, ravnopravnosti spolova, borbe protiv diskriminacije.</a:t>
                      </a: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Calibri"/>
                          <a:cs typeface="Calibri"/>
                        </a:rPr>
                        <a:t>8.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Calibri"/>
                          <a:cs typeface="Calibri"/>
                        </a:rPr>
                        <a:t>Je li u proračun kvalitetno povezan s projektnim elementima?</a:t>
                      </a: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Calibri"/>
                          <a:cs typeface="Calibri"/>
                        </a:rPr>
                        <a:t>10 bodova</a:t>
                      </a:r>
                      <a:endParaRPr lang="hr-HR" sz="12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lnL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87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UKUPNO</a:t>
                      </a:r>
                    </a:p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hr-HR" sz="1600" baseline="0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 </a:t>
                      </a:r>
                      <a:r>
                        <a:rPr lang="hr-HR" sz="1600" b="1" baseline="0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Minimalni bodovni prag 80 bodova</a:t>
                      </a:r>
                    </a:p>
                  </a:txBody>
                  <a:tcPr marL="108000" marR="18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110</a:t>
                      </a:r>
                    </a:p>
                  </a:txBody>
                  <a:tcPr marL="108000" marR="180000" marT="46800" marB="46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5822" y="806868"/>
            <a:ext cx="7470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B5282"/>
                </a:solidFill>
                <a:latin typeface="Calibri"/>
                <a:cs typeface="Calibri"/>
              </a:rPr>
              <a:t>Kriteriji odabira i pitanja za kvalitativnu procjenu</a:t>
            </a:r>
            <a:endParaRPr lang="hr-HR" sz="2800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009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38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B5282"/>
                </a:solidFill>
                <a:latin typeface="Calibri"/>
                <a:cs typeface="Calibri"/>
              </a:rPr>
              <a:t>Odluka o financiranju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322047"/>
            <a:ext cx="8295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latin typeface="Calibri"/>
                <a:cs typeface="Calibri"/>
              </a:rPr>
              <a:t>Donosi ministar rada i mirovinskoga sustava:</a:t>
            </a:r>
            <a:endParaRPr lang="ta-IN" sz="2000" dirty="0">
              <a:latin typeface="Calibri"/>
              <a:cs typeface="Calibri"/>
            </a:endParaRPr>
          </a:p>
          <a:p>
            <a:endParaRPr lang="hr-HR" sz="2000" dirty="0">
              <a:latin typeface="Calibri"/>
              <a:cs typeface="Calibri"/>
            </a:endParaRPr>
          </a:p>
          <a:p>
            <a:pPr marL="457200" indent="-457200" algn="just">
              <a:buAutoNum type="alphaLcParenBoth"/>
            </a:pPr>
            <a:r>
              <a:rPr lang="hr-HR" sz="2000" dirty="0">
                <a:latin typeface="Calibri"/>
                <a:cs typeface="Calibri"/>
              </a:rPr>
              <a:t>po</a:t>
            </a:r>
            <a:r>
              <a:rPr lang="vi-VN" sz="2000" dirty="0">
                <a:latin typeface="Calibri"/>
                <a:cs typeface="Calibri"/>
              </a:rPr>
              <a:t>sebno za svaki projektni prijedlog i to po završetku postupka dodjele za svaki pojedini projektni prijedlog koji je uspješno prošao sve prethodne faze postupka dodjele; ili </a:t>
            </a:r>
            <a:endParaRPr lang="hr-HR" sz="2000" dirty="0">
              <a:latin typeface="Calibri"/>
              <a:cs typeface="Calibri"/>
            </a:endParaRPr>
          </a:p>
          <a:p>
            <a:pPr algn="just"/>
            <a:endParaRPr lang="hr-HR" sz="2000" dirty="0">
              <a:latin typeface="Calibri"/>
              <a:cs typeface="Calibri"/>
            </a:endParaRPr>
          </a:p>
          <a:p>
            <a:pPr algn="just"/>
            <a:r>
              <a:rPr lang="vi-VN" sz="2000" dirty="0">
                <a:latin typeface="Calibri"/>
                <a:cs typeface="Calibri"/>
              </a:rPr>
              <a:t>(b) skupno za određeni broj projektnih prijedloga po završetku postupka dodjele za svaki takav pojedini projektni prijedlog koji je uspješno</a:t>
            </a:r>
            <a:r>
              <a:rPr lang="vi-VN" sz="2000" b="1" dirty="0">
                <a:latin typeface="Calibri"/>
                <a:cs typeface="Calibri"/>
              </a:rPr>
              <a:t> prošao sve prethodne faze postupka dodjele.</a:t>
            </a:r>
            <a:endParaRPr lang="hr-HR" sz="2000" b="1" dirty="0">
              <a:latin typeface="Calibri"/>
              <a:cs typeface="Calibri"/>
            </a:endParaRPr>
          </a:p>
          <a:p>
            <a:endParaRPr lang="hr-HR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92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274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B5282"/>
                </a:solidFill>
                <a:latin typeface="Calibri"/>
                <a:cs typeface="Calibri"/>
              </a:rPr>
              <a:t>Dodatna pojašnjenja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2849563"/>
            <a:ext cx="8080023" cy="181588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Posredničko tijelo razine 2., Ured za financiranje i ugovaranje projekata EU, Hrvatskog zavoda za zapošljavanje </a:t>
            </a:r>
            <a:r>
              <a:rPr lang="vi-VN" sz="1600" b="1" dirty="0">
                <a:latin typeface="Calibri" panose="020F0502020204030204" pitchFamily="34" charset="0"/>
              </a:rPr>
              <a:t>može</a:t>
            </a:r>
            <a:r>
              <a:rPr lang="vi-VN" sz="1600" dirty="0">
                <a:latin typeface="Calibri" panose="020F0502020204030204" pitchFamily="34" charset="0"/>
              </a:rPr>
              <a:t> od prijavitelja zatražiti pojašnjenja u bilo kojoj fazi tijekom postupka dodjele </a:t>
            </a:r>
            <a:endParaRPr lang="hr-HR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ta-I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vi-VN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vi-VN" sz="1600" dirty="0">
                <a:latin typeface="Calibri" panose="020F0502020204030204" pitchFamily="34" charset="0"/>
              </a:rPr>
              <a:t>Prijavitelji su </a:t>
            </a:r>
            <a:r>
              <a:rPr lang="vi-VN" sz="1600" b="1" dirty="0">
                <a:latin typeface="Calibri" panose="020F0502020204030204" pitchFamily="34" charset="0"/>
              </a:rPr>
              <a:t>obvezni postupiti</a:t>
            </a:r>
            <a:r>
              <a:rPr lang="vi-VN" sz="1600" dirty="0">
                <a:latin typeface="Calibri" panose="020F0502020204030204" pitchFamily="34" charset="0"/>
              </a:rPr>
              <a:t> u skladu sa zahtjevom Hrvatskog zavoda za zapošljavanje </a:t>
            </a:r>
            <a:r>
              <a:rPr lang="vi-VN" sz="1600" b="1" dirty="0">
                <a:latin typeface="Calibri" panose="020F0502020204030204" pitchFamily="34" charset="0"/>
              </a:rPr>
              <a:t>u za to određenom roku</a:t>
            </a:r>
            <a:r>
              <a:rPr lang="vi-VN" sz="1600" dirty="0">
                <a:latin typeface="Calibri" panose="020F0502020204030204" pitchFamily="34" charset="0"/>
              </a:rPr>
              <a:t>, u protivnom se njihov projektni prijedlog može isključiti iz postupka dodjele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68300" y="2760343"/>
            <a:ext cx="3797300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08500" y="2760343"/>
            <a:ext cx="3797300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0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1533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B5282"/>
                </a:solidFill>
                <a:latin typeface="Calibri"/>
                <a:cs typeface="Calibri"/>
              </a:rPr>
              <a:t>Prigovori</a:t>
            </a:r>
            <a:endParaRPr lang="hr-HR" sz="2800" b="1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77" y="1912472"/>
            <a:ext cx="8295923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Podnošenje prigovora </a:t>
            </a:r>
            <a:r>
              <a:rPr lang="hr-HR" sz="1600" dirty="0">
                <a:solidFill>
                  <a:srgbClr val="DB5282"/>
                </a:solidFill>
                <a:latin typeface="Calibri"/>
                <a:cs typeface="Calibri"/>
              </a:rPr>
              <a:t>Komisiji za razmatranje prigovora  </a:t>
            </a:r>
            <a:r>
              <a:rPr lang="hr-HR" sz="1600" dirty="0">
                <a:latin typeface="Calibri"/>
                <a:cs typeface="Calibri"/>
              </a:rPr>
              <a:t>koju osniva </a:t>
            </a:r>
            <a:br>
              <a:rPr lang="ta-IN" sz="1600" dirty="0">
                <a:latin typeface="Calibri"/>
                <a:cs typeface="Calibri"/>
              </a:rPr>
            </a:br>
            <a:r>
              <a:rPr lang="hr-HR" sz="1600" dirty="0">
                <a:latin typeface="Calibri"/>
                <a:cs typeface="Calibri"/>
              </a:rPr>
              <a:t>Ministarstvo rada i mirovinskoga sustava kao Upravljačko tijelo</a:t>
            </a:r>
          </a:p>
          <a:p>
            <a:pPr marL="285750" indent="-285750">
              <a:lnSpc>
                <a:spcPct val="70000"/>
              </a:lnSpc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Podnošenje prigovora </a:t>
            </a:r>
            <a:r>
              <a:rPr lang="hr-HR" sz="1600" dirty="0">
                <a:solidFill>
                  <a:srgbClr val="DB5282"/>
                </a:solidFill>
                <a:latin typeface="Calibri"/>
                <a:cs typeface="Calibri"/>
              </a:rPr>
              <a:t>u roku od 7 radnih dana </a:t>
            </a:r>
            <a:r>
              <a:rPr lang="hr-HR" sz="1600" dirty="0">
                <a:latin typeface="Calibri"/>
                <a:cs typeface="Calibri"/>
              </a:rPr>
              <a:t>od dana primitka obavijesti o statusu projektnog prijedloga zbog sljedećih razloga:</a:t>
            </a:r>
            <a:endParaRPr lang="ta-IN" sz="1600" dirty="0">
              <a:latin typeface="Calibri"/>
              <a:cs typeface="Calibri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povrede postupka opisanog u dokumentaciji predmetnog postupka dodjele sredstava;</a:t>
            </a:r>
          </a:p>
          <a:p>
            <a:pPr marL="742950" lvl="1" indent="-285750">
              <a:buFont typeface="Arial"/>
              <a:buChar char="•"/>
            </a:pPr>
            <a:r>
              <a:rPr lang="hr-HR" sz="1600" dirty="0">
                <a:latin typeface="Calibri"/>
                <a:cs typeface="Calibri"/>
              </a:rPr>
              <a:t>povrede sljedećih načela: jednakog postupanja; zabrane diskriminacije po bilo kojoj osnovi; transparentnosti; zaštite osobnih podataka; razmjernosti; sprječavanja</a:t>
            </a:r>
            <a:r>
              <a:rPr lang="ta-IN" sz="1600" dirty="0">
                <a:latin typeface="Calibri"/>
                <a:cs typeface="Calibri"/>
              </a:rPr>
              <a:t> </a:t>
            </a:r>
            <a:r>
              <a:rPr lang="hr-HR" sz="1600" dirty="0">
                <a:latin typeface="Calibri"/>
                <a:cs typeface="Calibri"/>
              </a:rPr>
              <a:t>sukoba interesa; tajnosti postupka dodjele bespovratnih sredstava </a:t>
            </a:r>
          </a:p>
          <a:p>
            <a:pPr marL="285750" indent="-285750">
              <a:lnSpc>
                <a:spcPct val="70000"/>
              </a:lnSpc>
              <a:buFont typeface="Arial"/>
              <a:buChar char="•"/>
            </a:pPr>
            <a:endParaRPr lang="hr-HR" sz="1600" dirty="0">
              <a:latin typeface="Calibri"/>
              <a:cs typeface="Calibri"/>
            </a:endParaRPr>
          </a:p>
          <a:p>
            <a:r>
              <a:rPr lang="hr-HR" sz="1600" dirty="0">
                <a:latin typeface="Calibri"/>
                <a:cs typeface="Calibri"/>
              </a:rPr>
              <a:t>Adresa za slanje prigovora: </a:t>
            </a:r>
            <a:endParaRPr lang="ta-IN" sz="1600" dirty="0">
              <a:latin typeface="Calibri"/>
              <a:cs typeface="Calibri"/>
            </a:endParaRPr>
          </a:p>
          <a:p>
            <a:pPr lvl="1"/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Ministarstvo rada i mirovinskoga sustava </a:t>
            </a:r>
          </a:p>
          <a:p>
            <a:pPr lvl="1"/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Uprava za upravljanje operativnim programima Europske unije </a:t>
            </a:r>
          </a:p>
          <a:p>
            <a:pPr lvl="1"/>
            <a:r>
              <a:rPr lang="hr-HR" sz="1400" b="1" dirty="0">
                <a:solidFill>
                  <a:srgbClr val="DB5282"/>
                </a:solidFill>
                <a:latin typeface="Calibri"/>
                <a:cs typeface="Calibri"/>
              </a:rPr>
              <a:t>Petračićeva 4/1, 10 000 Zagreb</a:t>
            </a:r>
            <a:endParaRPr lang="ta-IN" sz="1400" b="1" dirty="0">
              <a:solidFill>
                <a:srgbClr val="DB5282"/>
              </a:solidFill>
              <a:latin typeface="Calibri"/>
              <a:cs typeface="Calibri"/>
            </a:endParaRPr>
          </a:p>
          <a:p>
            <a:pPr>
              <a:lnSpc>
                <a:spcPct val="70000"/>
              </a:lnSpc>
            </a:pPr>
            <a:endParaRPr lang="hr-HR" sz="1600" dirty="0">
              <a:latin typeface="Calibri"/>
              <a:cs typeface="Calibri"/>
            </a:endParaRPr>
          </a:p>
          <a:p>
            <a:r>
              <a:rPr lang="hr-HR" sz="1100" dirty="0">
                <a:latin typeface="Calibri"/>
                <a:cs typeface="Calibri"/>
              </a:rPr>
              <a:t>KOMISIJA ODLUČUJE O PRIGOVORU U ROKU OD </a:t>
            </a:r>
            <a:r>
              <a:rPr lang="hr-HR" sz="1100" b="1" dirty="0">
                <a:latin typeface="Calibri"/>
                <a:cs typeface="Calibri"/>
              </a:rPr>
              <a:t>15 RADNIH DANA</a:t>
            </a:r>
            <a:r>
              <a:rPr lang="hr-HR" sz="1100" dirty="0">
                <a:latin typeface="Calibri"/>
                <a:cs typeface="Calibri"/>
              </a:rPr>
              <a:t>!</a:t>
            </a:r>
            <a:r>
              <a:rPr lang="ta-IN" sz="1100" dirty="0">
                <a:latin typeface="Calibri"/>
                <a:cs typeface="Calibri"/>
              </a:rPr>
              <a:t> </a:t>
            </a:r>
            <a:r>
              <a:rPr lang="hr-HR" sz="1100" dirty="0">
                <a:latin typeface="Calibri"/>
                <a:cs typeface="Calibri"/>
              </a:rPr>
              <a:t>Rok mirovanja: max 30 radnih dana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0077" y="2545855"/>
            <a:ext cx="8380588" cy="0"/>
          </a:xfrm>
          <a:prstGeom prst="line">
            <a:avLst/>
          </a:prstGeom>
          <a:ln w="6350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0077" y="4463555"/>
            <a:ext cx="8380588" cy="0"/>
          </a:xfrm>
          <a:prstGeom prst="line">
            <a:avLst/>
          </a:prstGeom>
          <a:ln w="6350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0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533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DB5282"/>
                </a:solidFill>
                <a:latin typeface="Calibri"/>
                <a:cs typeface="Calibri"/>
              </a:rPr>
              <a:t>Okvirni</a:t>
            </a:r>
            <a:r>
              <a:rPr lang="it-IT" sz="2800" b="1" dirty="0">
                <a:solidFill>
                  <a:srgbClr val="DB5282"/>
                </a:solidFill>
                <a:latin typeface="Calibri"/>
                <a:cs typeface="Calibri"/>
              </a:rPr>
              <a:t> </a:t>
            </a:r>
            <a:r>
              <a:rPr lang="it-IT" sz="2800" b="1" dirty="0" err="1">
                <a:solidFill>
                  <a:srgbClr val="DB5282"/>
                </a:solidFill>
                <a:latin typeface="Calibri"/>
                <a:cs typeface="Calibri"/>
              </a:rPr>
              <a:t>raspored</a:t>
            </a:r>
            <a:r>
              <a:rPr lang="hr-HR" sz="2800" b="1" dirty="0">
                <a:solidFill>
                  <a:srgbClr val="DB5282"/>
                </a:solidFill>
                <a:latin typeface="Calibri"/>
                <a:cs typeface="Calibri"/>
              </a:rPr>
              <a:t> postupka dodjele</a:t>
            </a:r>
          </a:p>
        </p:txBody>
      </p:sp>
      <p:graphicFrame>
        <p:nvGraphicFramePr>
          <p:cNvPr id="6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37108"/>
              </p:ext>
            </p:extLst>
          </p:nvPr>
        </p:nvGraphicFramePr>
        <p:xfrm>
          <a:off x="379472" y="2102100"/>
          <a:ext cx="8383527" cy="3224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DB5282"/>
                          </a:solidFill>
                          <a:effectLst/>
                          <a:latin typeface="Calibri"/>
                          <a:cs typeface="Calibri"/>
                        </a:rPr>
                        <a:t>DATUM</a:t>
                      </a:r>
                      <a:endParaRPr lang="hr-HR" sz="1600" dirty="0">
                        <a:solidFill>
                          <a:srgbClr val="DB5282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Podnošenje pitanja na </a:t>
                      </a:r>
                      <a:r>
                        <a:rPr lang="hr-HR" sz="1200" b="1" dirty="0" err="1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esf.info</a:t>
                      </a:r>
                      <a:r>
                        <a:rPr lang="hr-HR" sz="1200" b="1" dirty="0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@</a:t>
                      </a:r>
                      <a:r>
                        <a:rPr lang="hr-HR" sz="1200" b="1" dirty="0" err="1">
                          <a:solidFill>
                            <a:srgbClr val="D63C78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mrms.hr</a:t>
                      </a:r>
                      <a:endParaRPr lang="hr-HR" sz="1200" b="1" dirty="0">
                        <a:solidFill>
                          <a:srgbClr val="D63C78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Sva zaprimljena pitanja s odgovorima objavljuju se na: http://www.strukturnifondovi.hr i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http://www.esf.hr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najkasnije </a:t>
                      </a:r>
                      <a:r>
                        <a:rPr lang="hr-HR" sz="1200" b="1" dirty="0">
                          <a:solidFill>
                            <a:srgbClr val="DB5282"/>
                          </a:solidFill>
                          <a:effectLst/>
                          <a:latin typeface="Calibri"/>
                          <a:ea typeface="Droid Sans Fallback"/>
                          <a:cs typeface="Calibri"/>
                        </a:rPr>
                        <a:t>7 kalendarskih dana od dana zaprimanja svakog pitanja</a:t>
                      </a: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Informacija prijavitelju o stanju prijave nakon administrativne provjere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statusu projektnog prijedloga.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Informacija prijavitelju o stanju prijave nakon postupka procjene kvalitete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statusu projektnog prijedloga.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Dostava Odluke o financiranju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8 radnih dana od dana donošenja Odluke o financiranju</a:t>
                      </a: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Potpisivanje Ugovora o dodjeli bespovratnih sredstava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>
                    <a:lnR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U roku od 30 kalendarskih dana od donošenje Odluke o financiranju</a:t>
                      </a:r>
                      <a:r>
                        <a:rPr lang="hr-HR" sz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 </a:t>
                      </a:r>
                    </a:p>
                  </a:txBody>
                  <a:tcPr marL="144000" marR="53928" marT="0" marB="0">
                    <a:lnL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8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4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863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I</a:t>
            </a:r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nfo</a:t>
            </a:r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TekstniOkvir 2"/>
          <p:cNvSpPr txBox="1"/>
          <p:nvPr/>
        </p:nvSpPr>
        <p:spPr>
          <a:xfrm>
            <a:off x="214373" y="2292236"/>
            <a:ext cx="540467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latin typeface="Calibri" panose="020F0502020204030204" pitchFamily="34" charset="0"/>
              </a:rPr>
              <a:t>Upute za prijavitelje, zajedno s ostalom natječajnom dokumentacijom, objavljene su na internetskim stranicama </a:t>
            </a:r>
            <a:r>
              <a:rPr lang="hr-HR" sz="1600" dirty="0">
                <a:latin typeface="Calibri" panose="020F0502020204030204" pitchFamily="34" charset="0"/>
                <a:hlinkClick r:id="rId2"/>
              </a:rPr>
              <a:t>www.esf.hr</a:t>
            </a:r>
            <a:r>
              <a:rPr lang="hr-HR" sz="1600" dirty="0">
                <a:latin typeface="Calibri" panose="020F0502020204030204" pitchFamily="34" charset="0"/>
              </a:rPr>
              <a:t> i </a:t>
            </a:r>
            <a:r>
              <a:rPr lang="hr-HR" sz="1600" dirty="0">
                <a:latin typeface="Calibri" panose="020F0502020204030204" pitchFamily="34" charset="0"/>
                <a:hlinkClick r:id="rId3"/>
              </a:rPr>
              <a:t>www.strukturnifondovi.hr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b="1" dirty="0">
                <a:latin typeface="Calibri" panose="020F0502020204030204" pitchFamily="34" charset="0"/>
              </a:rPr>
              <a:t>Prijava na Poziv </a:t>
            </a:r>
            <a:r>
              <a:rPr lang="pl-PL" sz="1600" dirty="0" err="1">
                <a:latin typeface="Calibri" panose="020F0502020204030204" pitchFamily="34" charset="0"/>
              </a:rPr>
              <a:t>elektronički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</a:rPr>
              <a:t>ispunjena</a:t>
            </a:r>
            <a:r>
              <a:rPr lang="pl-PL" sz="1600" dirty="0">
                <a:latin typeface="Calibri" panose="020F0502020204030204" pitchFamily="34" charset="0"/>
              </a:rPr>
              <a:t> na</a:t>
            </a:r>
            <a:r>
              <a:rPr lang="pl-PL" sz="1600" b="1" dirty="0">
                <a:latin typeface="Calibri" panose="020F0502020204030204" pitchFamily="34" charset="0"/>
              </a:rPr>
              <a:t> </a:t>
            </a:r>
            <a:r>
              <a:rPr lang="pl-PL" sz="1600" b="1" dirty="0" err="1">
                <a:latin typeface="Calibri" panose="020F0502020204030204" pitchFamily="34" charset="0"/>
              </a:rPr>
              <a:t>Prijavnom</a:t>
            </a:r>
            <a:r>
              <a:rPr lang="pl-PL" sz="1600" b="1" dirty="0">
                <a:latin typeface="Calibri" panose="020F0502020204030204" pitchFamily="34" charset="0"/>
              </a:rPr>
              <a:t> </a:t>
            </a:r>
            <a:r>
              <a:rPr lang="pl-PL" sz="1600" b="1" dirty="0" err="1">
                <a:latin typeface="Calibri" panose="020F0502020204030204" pitchFamily="34" charset="0"/>
              </a:rPr>
              <a:t>obrascu</a:t>
            </a:r>
            <a:r>
              <a:rPr lang="pl-PL" sz="1600" b="1" dirty="0">
                <a:latin typeface="Calibri" panose="020F0502020204030204" pitchFamily="34" charset="0"/>
              </a:rPr>
              <a:t> A </a:t>
            </a:r>
            <a:r>
              <a:rPr lang="pl-PL" sz="1600" dirty="0" err="1">
                <a:latin typeface="Calibri" panose="020F0502020204030204" pitchFamily="34" charset="0"/>
              </a:rPr>
              <a:t>koji</a:t>
            </a:r>
            <a:r>
              <a:rPr lang="pl-PL" sz="1600" dirty="0">
                <a:latin typeface="Calibri" panose="020F0502020204030204" pitchFamily="34" charset="0"/>
              </a:rPr>
              <a:t> je </a:t>
            </a:r>
            <a:endParaRPr lang="ta-IN" sz="16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60000"/>
              </a:lnSpc>
              <a:buClr>
                <a:srgbClr val="DB5282"/>
              </a:buClr>
              <a:buFont typeface="Arial"/>
              <a:buChar char="•"/>
            </a:pPr>
            <a:endParaRPr lang="hr-HR" sz="1600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r>
              <a:rPr lang="pl-PL" sz="1600" dirty="0">
                <a:latin typeface="Calibri" panose="020F0502020204030204" pitchFamily="34" charset="0"/>
              </a:rPr>
              <a:t>	</a:t>
            </a:r>
            <a:r>
              <a:rPr lang="pl-PL" sz="1600" dirty="0" err="1">
                <a:latin typeface="Calibri" panose="020F0502020204030204" pitchFamily="34" charset="0"/>
              </a:rPr>
              <a:t>dostupan</a:t>
            </a:r>
            <a:r>
              <a:rPr lang="pl-PL" sz="1600" dirty="0">
                <a:latin typeface="Calibri" panose="020F0502020204030204" pitchFamily="34" charset="0"/>
              </a:rPr>
              <a:t> na </a:t>
            </a:r>
            <a:r>
              <a:rPr lang="pl-PL" sz="1600" dirty="0" err="1">
                <a:latin typeface="Calibri" panose="020F0502020204030204" pitchFamily="34" charset="0"/>
              </a:rPr>
              <a:t>sljedećoj</a:t>
            </a:r>
            <a:r>
              <a:rPr lang="pl-PL" sz="1600" dirty="0">
                <a:latin typeface="Calibri" panose="020F0502020204030204" pitchFamily="34" charset="0"/>
              </a:rPr>
              <a:t> </a:t>
            </a:r>
            <a:r>
              <a:rPr lang="pl-PL" sz="1600" dirty="0" err="1">
                <a:latin typeface="Calibri" panose="020F0502020204030204" pitchFamily="34" charset="0"/>
              </a:rPr>
              <a:t>poveznici</a:t>
            </a:r>
            <a:r>
              <a:rPr lang="pl-PL" sz="1600" b="1" dirty="0">
                <a:latin typeface="Calibri" panose="020F0502020204030204" pitchFamily="34" charset="0"/>
              </a:rPr>
              <a:t>: </a:t>
            </a:r>
          </a:p>
          <a:p>
            <a:pPr>
              <a:buClr>
                <a:srgbClr val="DB5282"/>
              </a:buClr>
            </a:pPr>
            <a:r>
              <a:rPr lang="pl-PL" sz="1600" b="1" dirty="0">
                <a:latin typeface="Calibri" panose="020F0502020204030204" pitchFamily="34" charset="0"/>
              </a:rPr>
              <a:t>	</a:t>
            </a:r>
            <a:r>
              <a:rPr lang="pl-PL" sz="1600" b="1" dirty="0">
                <a:latin typeface="Calibri" panose="020F0502020204030204" pitchFamily="34" charset="0"/>
                <a:hlinkClick r:id="rId4"/>
              </a:rPr>
              <a:t>https://esif-wf.mrrfeu.hr/</a:t>
            </a:r>
            <a:endParaRPr lang="pl-PL" sz="1600" b="1" dirty="0">
              <a:latin typeface="Calibri" panose="020F0502020204030204" pitchFamily="34" charset="0"/>
            </a:endParaRPr>
          </a:p>
          <a:p>
            <a:pPr>
              <a:buClr>
                <a:srgbClr val="DB5282"/>
              </a:buClr>
            </a:pPr>
            <a:endParaRPr lang="hr-HR" sz="16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048" y="-534670"/>
            <a:ext cx="4142217" cy="6266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038" y="4913868"/>
            <a:ext cx="2564562" cy="369332"/>
          </a:xfrm>
          <a:prstGeom prst="rect">
            <a:avLst/>
          </a:prstGeom>
          <a:solidFill>
            <a:srgbClr val="DB528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buClr>
                <a:srgbClr val="DB5282"/>
              </a:buClr>
            </a:pPr>
            <a:r>
              <a:rPr lang="hr-HR" b="1" dirty="0">
                <a:solidFill>
                  <a:schemeClr val="bg1"/>
                </a:solidFill>
                <a:latin typeface="Calibri" panose="020F0502020204030204" pitchFamily="34" charset="0"/>
              </a:rPr>
              <a:t>Šifra Poziva UP.02.1.1.05</a:t>
            </a:r>
          </a:p>
        </p:txBody>
      </p:sp>
    </p:spTree>
    <p:extLst>
      <p:ext uri="{BB962C8B-B14F-4D97-AF65-F5344CB8AC3E}">
        <p14:creationId xmlns:p14="http://schemas.microsoft.com/office/powerpoint/2010/main" val="3533360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zeli_400x3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64" y="4057466"/>
            <a:ext cx="2052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5400" dirty="0">
                <a:solidFill>
                  <a:srgbClr val="D63C78"/>
                </a:solidFill>
                <a:latin typeface="Calibri"/>
                <a:cs typeface="Calibri"/>
              </a:rPr>
              <a:t>Hvala!</a:t>
            </a:r>
            <a:endParaRPr lang="hr-HR" sz="54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9283" y="-81556"/>
            <a:ext cx="4649195" cy="72351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"/>
    </mc:Choice>
    <mc:Fallback xmlns="">
      <p:transition xmlns:p14="http://schemas.microsoft.com/office/powerpoint/2010/main" advClick="0" advTm="15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zeli_400x30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164" y="4057466"/>
            <a:ext cx="2052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5400" dirty="0">
                <a:solidFill>
                  <a:srgbClr val="D63C78"/>
                </a:solidFill>
                <a:latin typeface="Calibri"/>
                <a:cs typeface="Calibri"/>
              </a:rPr>
              <a:t>Hvala!</a:t>
            </a:r>
            <a:endParaRPr lang="hr-HR" sz="5400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3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6"/>
          <p:cNvSpPr/>
          <p:nvPr/>
        </p:nvSpPr>
        <p:spPr>
          <a:xfrm>
            <a:off x="304438" y="2085593"/>
            <a:ext cx="7480466" cy="113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1600" b="1" spc="400" dirty="0">
                <a:solidFill>
                  <a:srgbClr val="D63C78"/>
                </a:solidFill>
                <a:latin typeface="Calibri"/>
                <a:ea typeface="ＭＳ Ｐゴシック" charset="0"/>
                <a:cs typeface="Calibri"/>
              </a:rPr>
              <a:t>OPERATIVNI PROGRAM </a:t>
            </a:r>
          </a:p>
          <a:p>
            <a:pPr lvl="0"/>
            <a:r>
              <a:rPr lang="hr-HR" sz="2800" dirty="0">
                <a:solidFill>
                  <a:srgbClr val="D63C78"/>
                </a:solidFill>
                <a:latin typeface="Calibri"/>
                <a:ea typeface="ＭＳ Ｐゴシック" charset="0"/>
                <a:cs typeface="Calibri"/>
              </a:rPr>
              <a:t>Učinkoviti ljudski potencijali 2014.-2020.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438" y="3517288"/>
            <a:ext cx="76298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Predstavljanje poziva</a:t>
            </a:r>
            <a:endParaRPr lang="ta-IN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r>
              <a:rPr lang="hr-HR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Zaželi –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Program zapošljavanja žena</a:t>
            </a:r>
          </a:p>
          <a:p>
            <a:pPr>
              <a:lnSpc>
                <a:spcPts val="2400"/>
              </a:lnSpc>
            </a:pPr>
            <a:endParaRPr lang="hr-HR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poziv je otvoren od 30. lipnja 2017. godine do iscrpljenja sredstava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ukupna vrijednost poziva: </a:t>
            </a:r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400.900.000,00 KN </a:t>
            </a:r>
            <a:r>
              <a:rPr lang="hr-H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4038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2225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Zašto ZAŽELI?</a:t>
            </a:r>
          </a:p>
        </p:txBody>
      </p:sp>
      <p:sp>
        <p:nvSpPr>
          <p:cNvPr id="6" name="TekstniOkvir 2"/>
          <p:cNvSpPr txBox="1"/>
          <p:nvPr/>
        </p:nvSpPr>
        <p:spPr>
          <a:xfrm>
            <a:off x="214373" y="2509709"/>
            <a:ext cx="3934676" cy="268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pozitivna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iskustva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korisnika i ciljanih skupina u okviru operacije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koj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se tijekom 2016. godine provodi</a:t>
            </a:r>
            <a:r>
              <a:rPr lang="hr-H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la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 okviru Operativnog programa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„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Razvoj ljudskih potencijala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”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2007.-2013. pod nazivom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„Provedba programa javnih radova za aktivaciju žena u lokalnoj zajednici“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;</a:t>
            </a:r>
            <a:endParaRPr lang="ta-I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 skladu je s europskim i nacionalnim preporukama o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unaprjeđenju položaja žena na tržištu rada i zaštite prava žena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;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kstniOkvir 2"/>
          <p:cNvSpPr txBox="1"/>
          <p:nvPr/>
        </p:nvSpPr>
        <p:spPr>
          <a:xfrm>
            <a:off x="4670942" y="2509709"/>
            <a:ext cx="3934676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omogućavanje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zapošljavanja žena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iz evidencije nezaposlenih, koje će svojim radom doprinijeti boljitku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svoje lokalne 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zajednice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brigom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za starije</a:t>
            </a:r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osobe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i osobe u nepovoljnom položaju</a:t>
            </a: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maksimalnom periodu od 2 godine;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Clr>
                <a:srgbClr val="D63C78"/>
              </a:buClr>
              <a:buFont typeface="Arial"/>
              <a:buChar char="•"/>
            </a:pPr>
            <a:r>
              <a:rPr lang="vi-V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u skladu je sa smjernicama politika zapošljavanja država članica EU s naglaskom na </a:t>
            </a:r>
            <a:r>
              <a:rPr lang="vi-V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promicanje socijalne uključenosti i suzbijanje siromaštva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.</a:t>
            </a:r>
            <a:endParaRPr lang="vi-VN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0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2569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Opći cilj poziva?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6" name="TekstniOkvir 2"/>
          <p:cNvSpPr txBox="1"/>
          <p:nvPr/>
        </p:nvSpPr>
        <p:spPr>
          <a:xfrm>
            <a:off x="214373" y="2509709"/>
            <a:ext cx="3934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Omogućiti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pristup zapošljavanju i tržištu rada ženama pripadnicama ranjivih skupina 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s naglaskom na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teško dostupna, ruralna područja i otoke.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4783" y="1305764"/>
            <a:ext cx="330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800" b="1" dirty="0">
                <a:solidFill>
                  <a:srgbClr val="D63C78"/>
                </a:solidFill>
                <a:latin typeface="Calibri"/>
                <a:cs typeface="Calibri"/>
              </a:rPr>
              <a:t>Specifični cilj poziva?</a:t>
            </a:r>
            <a:endParaRPr lang="hr-HR" sz="28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9" name="TekstniOkvir 2"/>
          <p:cNvSpPr txBox="1"/>
          <p:nvPr/>
        </p:nvSpPr>
        <p:spPr>
          <a:xfrm>
            <a:off x="4554783" y="2509709"/>
            <a:ext cx="3934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Osnažiti i unaprijediti radni potencijal teže zapošljivih žena i žena s nižom razinom obrazovanja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zapošljavanjem u lokalnoj zajednici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 koje će ublažiti posljedice njihove nezaposlenosti i rizika od siromaštva, te ujedno potaknuti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socijalnu uključenost </a:t>
            </a: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i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povećati razinu kvalitete života krajnjih korisnika.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437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478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/>
          <p:nvPr/>
        </p:nvSpPr>
        <p:spPr>
          <a:xfrm>
            <a:off x="223897" y="5011372"/>
            <a:ext cx="8681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63C78"/>
              </a:buClr>
            </a:pP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CILJ PROJEKTA MORA BITI U SKLADU S NAVEDENIM KAKO BI BIO PRIHVATLJIV ZA FINANCIRANJE!</a:t>
            </a:r>
            <a:endParaRPr lang="hr-HR" sz="1600" dirty="0">
              <a:solidFill>
                <a:srgbClr val="DB528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3395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Tko se može prijaviti?</a:t>
            </a:r>
          </a:p>
        </p:txBody>
      </p:sp>
      <p:sp>
        <p:nvSpPr>
          <p:cNvPr id="6" name="TekstniOkvir 2"/>
          <p:cNvSpPr txBox="1"/>
          <p:nvPr/>
        </p:nvSpPr>
        <p:spPr>
          <a:xfrm>
            <a:off x="214373" y="2231341"/>
            <a:ext cx="393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8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jedinica lokalne i područne (regionalne) samouprave 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neprofitna organizacija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4783" y="1305764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/>
                <a:cs typeface="Calibri"/>
              </a:rPr>
              <a:t>Partnerstvo na projektu</a:t>
            </a:r>
          </a:p>
        </p:txBody>
      </p:sp>
      <p:sp>
        <p:nvSpPr>
          <p:cNvPr id="9" name="TekstniOkvir 2"/>
          <p:cNvSpPr txBox="1"/>
          <p:nvPr/>
        </p:nvSpPr>
        <p:spPr>
          <a:xfrm>
            <a:off x="4554783" y="2231341"/>
            <a:ext cx="3934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OBVEZNI PARTNERI:</a:t>
            </a:r>
          </a:p>
          <a:p>
            <a:endParaRPr lang="hr-HR" sz="8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regionalni ili područni ured Hrvatskog zavoda za zapošljavanje </a:t>
            </a:r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Centar za socijalnu skrb</a:t>
            </a:r>
          </a:p>
          <a:p>
            <a:endParaRPr lang="hr-HR" sz="1600" dirty="0">
              <a:solidFill>
                <a:srgbClr val="404040"/>
              </a:solidFill>
              <a:latin typeface="Calibri"/>
              <a:cs typeface="Calibri"/>
            </a:endParaRPr>
          </a:p>
          <a:p>
            <a:r>
              <a:rPr lang="hr-HR" sz="1600" b="1" dirty="0">
                <a:solidFill>
                  <a:srgbClr val="404040"/>
                </a:solidFill>
                <a:latin typeface="Calibri"/>
                <a:cs typeface="Calibri"/>
              </a:rPr>
              <a:t>Ostali mogući partneri: </a:t>
            </a:r>
          </a:p>
          <a:p>
            <a:endParaRPr lang="hr-HR" sz="8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jedinica lokalne i područne (regionalne) samouprave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udruga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vjerska zajednica</a:t>
            </a:r>
          </a:p>
          <a:p>
            <a:pPr marL="285750" indent="-285750">
              <a:buClr>
                <a:srgbClr val="D63C78"/>
              </a:buClr>
              <a:buFont typeface="Arial"/>
              <a:buChar char="•"/>
            </a:pPr>
            <a:r>
              <a:rPr lang="hr-HR" sz="1600" dirty="0">
                <a:solidFill>
                  <a:srgbClr val="404040"/>
                </a:solidFill>
                <a:latin typeface="Calibri"/>
                <a:cs typeface="Calibri"/>
              </a:rPr>
              <a:t>ustanova koja ima registriranu djelatnost pružanja usluga starijim i/ili nemoćnim osobama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437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4783" y="2044243"/>
            <a:ext cx="3934676" cy="0"/>
          </a:xfrm>
          <a:prstGeom prst="line">
            <a:avLst/>
          </a:prstGeom>
          <a:ln w="28575" cmpd="sng"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4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3" y="1305764"/>
            <a:ext cx="555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DB5282"/>
                </a:solidFill>
                <a:latin typeface="Calibri"/>
                <a:cs typeface="Calibri"/>
              </a:rPr>
              <a:t>Provjera prihvatljivosti nositelja i partnera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502" y="1750547"/>
            <a:ext cx="82959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Uvid u elektroničke baze podataka:</a:t>
            </a:r>
          </a:p>
          <a:p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jedinice lokalne i područne (regionalne) samouprave - popis županija, gradova i općina koji se vodi pri Ministarstvu uprave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neprofitne organizacije - Registar neprofitnih organizacija koji vodi Ministarstvo financija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udruge (neovisno o ulozi u kojoj se prijavljuju) - Registar udruga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Regionalni/ područni ured Hrvatskog zavoda za zapošljavanje, centar za socijalnu skrb, ustanova koja ima registriranu djelatnost pružanja usluga starijim i/ili nemoćnim osobama - sudski registar 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vjerske zajednice - Evidencija vjerskih zajednica u Republici Hrvatskoj (pri Ministarstvu uprave)</a:t>
            </a:r>
          </a:p>
          <a:p>
            <a:pPr marL="285750" indent="-285750">
              <a:buClr>
                <a:srgbClr val="DB5282"/>
              </a:buClr>
              <a:buFont typeface="Arial"/>
              <a:buChar char="•"/>
            </a:pP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B5282"/>
              </a:buCl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ukoliko baza ne sadrži ažurirane podatke, potrebno je u sklopu projektnog prijedloga </a:t>
            </a:r>
            <a:r>
              <a:rPr lang="hr-H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dostaviti službeni dokument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iz kojeg je isto razvidno</a:t>
            </a:r>
          </a:p>
        </p:txBody>
      </p:sp>
    </p:spTree>
    <p:extLst>
      <p:ext uri="{BB962C8B-B14F-4D97-AF65-F5344CB8AC3E}">
        <p14:creationId xmlns:p14="http://schemas.microsoft.com/office/powerpoint/2010/main" val="409890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0330" y="1073068"/>
            <a:ext cx="5803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UKUPNA FINANCIJSKA ALOKACIJA BESPOVRATNIH SREDSTAVA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31004" y="1490290"/>
            <a:ext cx="5288516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769664" y="1486709"/>
            <a:ext cx="36046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200" b="1" dirty="0">
                <a:solidFill>
                  <a:srgbClr val="DB5282"/>
                </a:solidFill>
                <a:latin typeface="Calibri"/>
                <a:cs typeface="Calibri"/>
              </a:rPr>
              <a:t>400.900.000,00 </a:t>
            </a:r>
            <a:r>
              <a:rPr lang="ta-IN" sz="3200" b="1" dirty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32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931004" y="2160105"/>
            <a:ext cx="5288516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81693" y="2979591"/>
            <a:ext cx="2457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Najniža vrijednost potpore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81693" y="3423593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10659" y="3405855"/>
            <a:ext cx="219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>
                <a:solidFill>
                  <a:srgbClr val="D63C78"/>
                </a:solidFill>
                <a:latin typeface="Calibri"/>
                <a:cs typeface="Calibri"/>
              </a:rPr>
              <a:t>900.000,00 </a:t>
            </a:r>
            <a:r>
              <a:rPr lang="ta-IN" sz="2400" b="1" dirty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24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6220" y="2979591"/>
            <a:ext cx="2519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Naj</a:t>
            </a:r>
            <a:r>
              <a:rPr lang="ta-I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viš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alibri"/>
              </a:rPr>
              <a:t>a vrijednost potpore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587428" y="3423593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18349" y="3405855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2400" b="1" dirty="0">
                <a:solidFill>
                  <a:srgbClr val="D63C78"/>
                </a:solidFill>
                <a:latin typeface="Calibri"/>
                <a:cs typeface="Calibri"/>
              </a:rPr>
              <a:t>10.000</a:t>
            </a:r>
            <a:r>
              <a:rPr lang="hr-HR" sz="2400" b="1" dirty="0">
                <a:solidFill>
                  <a:srgbClr val="D63C78"/>
                </a:solidFill>
                <a:latin typeface="Calibri"/>
                <a:cs typeface="Calibri"/>
              </a:rPr>
              <a:t>.000,00 </a:t>
            </a:r>
            <a:r>
              <a:rPr lang="ta-IN" sz="2400" b="1" dirty="0">
                <a:solidFill>
                  <a:srgbClr val="D63C78"/>
                </a:solidFill>
                <a:latin typeface="Calibri"/>
                <a:cs typeface="Calibri"/>
              </a:rPr>
              <a:t>HRK</a:t>
            </a:r>
            <a:endParaRPr lang="hr-HR" sz="2400" b="1" dirty="0">
              <a:solidFill>
                <a:srgbClr val="D63C78"/>
              </a:solidFill>
              <a:latin typeface="Calibri"/>
              <a:cs typeface="Calibri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1931004" y="2262891"/>
            <a:ext cx="356627" cy="55673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6636739" y="2262891"/>
            <a:ext cx="356627" cy="55673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81693" y="3923710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87428" y="3923710"/>
            <a:ext cx="2457423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kstniOkvir 2"/>
          <p:cNvSpPr txBox="1"/>
          <p:nvPr/>
        </p:nvSpPr>
        <p:spPr>
          <a:xfrm>
            <a:off x="902497" y="4076327"/>
            <a:ext cx="7142354" cy="1815882"/>
          </a:xfrm>
          <a:prstGeom prst="rect">
            <a:avLst/>
          </a:prstGeom>
          <a:noFill/>
          <a:ln>
            <a:solidFill>
              <a:srgbClr val="DB528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Intenzitet potpore: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100% prihvatljivih troškova</a:t>
            </a:r>
          </a:p>
          <a:p>
            <a:endParaRPr lang="hr-HR" sz="16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Troškovi nastali za vrijeme trajanja provedbe projekta (danom zadnjeg potpisa ugovora)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Maksimalno vrijeme trajanja projekta: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30 mjeseci</a:t>
            </a:r>
          </a:p>
          <a:p>
            <a:endParaRPr lang="hr-HR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Moguća isplata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predujma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u </a:t>
            </a:r>
            <a:r>
              <a:rPr lang="hr-HR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max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 iznosu od </a:t>
            </a:r>
            <a:r>
              <a:rPr lang="hr-H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rPr>
              <a:t>40% bespovratnih sredstava</a:t>
            </a:r>
          </a:p>
        </p:txBody>
      </p:sp>
    </p:spTree>
    <p:extLst>
      <p:ext uri="{BB962C8B-B14F-4D97-AF65-F5344CB8AC3E}">
        <p14:creationId xmlns:p14="http://schemas.microsoft.com/office/powerpoint/2010/main" val="356187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9007" y="326183"/>
            <a:ext cx="377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rgbClr val="D63C78"/>
                </a:solidFill>
                <a:latin typeface="Calibri" panose="020F0502020204030204" pitchFamily="34" charset="0"/>
              </a:rPr>
              <a:t>Prihvatljive aktivnosti - I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078" y="1095439"/>
            <a:ext cx="8451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Zapošljavanje žena iz </a:t>
            </a:r>
            <a:r>
              <a:rPr lang="hr-HR" sz="1600" b="1" dirty="0">
                <a:solidFill>
                  <a:srgbClr val="D63C78"/>
                </a:solidFill>
                <a:latin typeface="Calibri"/>
                <a:cs typeface="Calibri"/>
              </a:rPr>
              <a:t>ciljanih skupina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u svrhu potpore i podrške </a:t>
            </a:r>
            <a:r>
              <a:rPr lang="hr-HR" sz="1600" b="1" dirty="0">
                <a:solidFill>
                  <a:srgbClr val="DB5282"/>
                </a:solidFill>
                <a:latin typeface="Calibri"/>
                <a:cs typeface="Calibri"/>
              </a:rPr>
              <a:t>starijim osobama i osobama u nepovoljnom položaju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kroz programe zapošljavanja u lokalnoj zajednici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1096643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zervirano mjesto sadržaja 2"/>
          <p:cNvSpPr txBox="1">
            <a:spLocks/>
          </p:cNvSpPr>
          <p:nvPr/>
        </p:nvSpPr>
        <p:spPr>
          <a:xfrm>
            <a:off x="-112889" y="1908842"/>
            <a:ext cx="8861777" cy="22937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Zapošljavanje žena pripadnica ciljanih skupina u periodu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do 24 mjeseca 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koje će svojim radom i aktivnostima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poboljšati kvalitetu života krajnjim korisnicima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pomoć u dostavi namirnica, u pripremi obroka u kućanstvima krajnjih korisnika, u održavanju čistoće stambenog prostora/domova krajnjih korisnika; </a:t>
            </a: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pomoć pri oblačenju i svlačenju, briga o higijeni; </a:t>
            </a: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pomoć u posredovanju u ostvarivanju raznih prava (dostava lijekova, plaćanje računa, dostava pomagala i </a:t>
            </a:r>
            <a:r>
              <a:rPr lang="hr-HR" sz="1600" dirty="0" err="1">
                <a:solidFill>
                  <a:prstClr val="black"/>
                </a:solidFill>
                <a:latin typeface="Calibri"/>
                <a:cs typeface="Calibri"/>
              </a:rPr>
              <a:t>sl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…); </a:t>
            </a:r>
          </a:p>
          <a:p>
            <a:pPr marL="1112838" lvl="1" indent="-350838" algn="just" defTabSz="446088">
              <a:lnSpc>
                <a:spcPct val="80000"/>
              </a:lnSpc>
              <a:buClr>
                <a:srgbClr val="D63C78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pomoć u socijalnoj integraciji, pružanje podrške krajnjim korisnicima kroz razgovore i druženje te uključivanje u društvo, pratnju i pomoć u raznim društvenim aktivnostima</a:t>
            </a:r>
          </a:p>
          <a:p>
            <a:pPr marL="712788" indent="-350838" defTabSz="446088">
              <a:lnSpc>
                <a:spcPct val="80000"/>
              </a:lnSpc>
              <a:buClr>
                <a:srgbClr val="DB5282"/>
              </a:buClr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Praćenje i kontrola rada zaposlenih žena pripadnica ciljanih skupina</a:t>
            </a: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Jedna zaposlena žena - </a:t>
            </a: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najmanje četiri</a:t>
            </a: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 krajnja korisnika</a:t>
            </a: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647700" indent="-285750" defTabSz="446088">
              <a:lnSpc>
                <a:spcPct val="80000"/>
              </a:lnSpc>
              <a:buClr>
                <a:srgbClr val="DB5282"/>
              </a:buClr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hr-HR" sz="1600" b="1" dirty="0">
                <a:solidFill>
                  <a:prstClr val="black"/>
                </a:solidFill>
                <a:latin typeface="Calibri"/>
                <a:cs typeface="Calibri"/>
              </a:rPr>
              <a:t>broj zaposlenih žena = doprinos unaprijed definiranom pokazatelju Operativnog programa</a:t>
            </a:r>
          </a:p>
          <a:p>
            <a:pPr marL="361950" indent="0" defTabSz="446088">
              <a:lnSpc>
                <a:spcPct val="80000"/>
              </a:lnSpc>
              <a:buClr>
                <a:srgbClr val="DB5282"/>
              </a:buClr>
              <a:buNone/>
              <a:tabLst>
                <a:tab pos="361950" algn="l"/>
              </a:tabLst>
            </a:pPr>
            <a:r>
              <a:rPr lang="hr-HR" sz="1600" dirty="0">
                <a:solidFill>
                  <a:prstClr val="black"/>
                </a:solidFill>
                <a:latin typeface="Calibri"/>
                <a:cs typeface="Calibri"/>
              </a:rPr>
              <a:t> (CO01 nezaposleni, uključujući dugotrajno nezaposlene)</a:t>
            </a:r>
          </a:p>
          <a:p>
            <a:pPr marL="361950" indent="0" defTabSz="446088">
              <a:lnSpc>
                <a:spcPct val="80000"/>
              </a:lnSpc>
              <a:buClr>
                <a:srgbClr val="DB5282"/>
              </a:buClr>
              <a:buNone/>
              <a:tabLst>
                <a:tab pos="361950" algn="l"/>
              </a:tabLst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nn-NO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nn-NO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Font typeface="Arial"/>
              <a:buNone/>
            </a:pPr>
            <a:endParaRPr lang="hr-HR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68300" y="1773024"/>
            <a:ext cx="8380588" cy="0"/>
          </a:xfrm>
          <a:prstGeom prst="line">
            <a:avLst/>
          </a:prstGeom>
          <a:ln>
            <a:solidFill>
              <a:srgbClr val="D6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niOkvir 2"/>
          <p:cNvSpPr txBox="1"/>
          <p:nvPr/>
        </p:nvSpPr>
        <p:spPr>
          <a:xfrm>
            <a:off x="-112889" y="5278894"/>
            <a:ext cx="886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defTabSz="446088">
              <a:buFont typeface="Arial"/>
              <a:buNone/>
              <a:tabLst>
                <a:tab pos="361950" algn="l"/>
              </a:tabLst>
            </a:pPr>
            <a:r>
              <a:rPr lang="hr-HR" sz="1200" b="1" dirty="0">
                <a:solidFill>
                  <a:prstClr val="black"/>
                </a:solidFill>
                <a:latin typeface="Calibri"/>
                <a:cs typeface="Calibri"/>
              </a:rPr>
              <a:t>NAPOMENA: </a:t>
            </a:r>
          </a:p>
          <a:p>
            <a:pPr marL="361950" defTabSz="446088">
              <a:tabLst>
                <a:tab pos="361950" algn="l"/>
              </a:tabLst>
            </a:pPr>
            <a:r>
              <a:rPr lang="hr-HR" sz="1200" dirty="0">
                <a:solidFill>
                  <a:prstClr val="black"/>
                </a:solidFill>
                <a:latin typeface="Calibri"/>
                <a:cs typeface="Calibri"/>
              </a:rPr>
              <a:t>OBVEZNI PARTNERI NE MOGU BITI PROVODITELJI AKTIVNOSTI VEĆ KOD ISTE MOGU ISKLJUČIVO SUDJELOVATI U IDENTIFIKACIJI ŽENA I KORISNIKA USLUGE POTPORE I PODRŠKE</a:t>
            </a:r>
          </a:p>
        </p:txBody>
      </p:sp>
    </p:spTree>
    <p:extLst>
      <p:ext uri="{BB962C8B-B14F-4D97-AF65-F5344CB8AC3E}">
        <p14:creationId xmlns:p14="http://schemas.microsoft.com/office/powerpoint/2010/main" val="244079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63C89"/>
      </a:hlink>
      <a:folHlink>
        <a:srgbClr val="D63C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2860</Words>
  <Application>Microsoft Office PowerPoint</Application>
  <PresentationFormat>Prikaz na zaslonu (4:3)</PresentationFormat>
  <Paragraphs>325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Bestias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Božidarka Brnas</dc:creator>
  <cp:lastModifiedBy>Kresimir Crnkovic</cp:lastModifiedBy>
  <cp:revision>139</cp:revision>
  <dcterms:created xsi:type="dcterms:W3CDTF">2017-06-27T09:13:45Z</dcterms:created>
  <dcterms:modified xsi:type="dcterms:W3CDTF">2021-02-01T12:43:59Z</dcterms:modified>
</cp:coreProperties>
</file>